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FFE62_130447C4.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7FFFFE64_BB5FD512.xml" ContentType="application/vnd.ms-powerpoint.comment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ink/ink1.xml" ContentType="application/inkml+xml"/>
  <Override PartName="/ppt/ink/ink2.xml" ContentType="application/inkml+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ink/ink3.xml" ContentType="application/inkml+xml"/>
  <Override PartName="/ppt/ink/ink4.xml" ContentType="application/inkml+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comments/modernComment_7FFFFE85_55CA5A35.xml" ContentType="application/vnd.ms-powerpoint.comments+xml"/>
  <Override PartName="/ppt/ink/ink5.xml" ContentType="application/inkml+xml"/>
  <Override PartName="/ppt/ink/ink6.xml" ContentType="application/inkml+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142533211" r:id="rId5"/>
    <p:sldId id="2142533221" r:id="rId6"/>
    <p:sldId id="2147483265" r:id="rId7"/>
    <p:sldId id="2147483266" r:id="rId8"/>
    <p:sldId id="2147483232" r:id="rId9"/>
    <p:sldId id="2147478589" r:id="rId10"/>
    <p:sldId id="2147483253" r:id="rId11"/>
    <p:sldId id="2147483250" r:id="rId12"/>
    <p:sldId id="2147478591" r:id="rId13"/>
    <p:sldId id="2147483233" r:id="rId14"/>
    <p:sldId id="2147483234" r:id="rId15"/>
    <p:sldId id="2147483235" r:id="rId16"/>
    <p:sldId id="2147483236" r:id="rId17"/>
    <p:sldId id="2147483237" r:id="rId18"/>
    <p:sldId id="2147483238" r:id="rId19"/>
    <p:sldId id="2147483262" r:id="rId20"/>
    <p:sldId id="2147483269" r:id="rId21"/>
    <p:sldId id="2147483241" r:id="rId22"/>
    <p:sldId id="2147483243" r:id="rId23"/>
    <p:sldId id="2147483244" r:id="rId24"/>
    <p:sldId id="2142533244" r:id="rId25"/>
  </p:sldIdLst>
  <p:sldSz cx="9144000" cy="5143500" type="screen16x9"/>
  <p:notesSz cx="6858000" cy="9144000"/>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796" userDrawn="1">
          <p15:clr>
            <a:srgbClr val="A4A3A4"/>
          </p15:clr>
        </p15:guide>
        <p15:guide id="5" orient="horz" pos="1531">
          <p15:clr>
            <a:srgbClr val="A4A3A4"/>
          </p15:clr>
        </p15:guide>
        <p15:guide id="6" orient="horz" pos="2267">
          <p15:clr>
            <a:srgbClr val="A4A3A4"/>
          </p15:clr>
        </p15:guide>
        <p15:guide id="7" orient="horz" pos="3003">
          <p15:clr>
            <a:srgbClr val="A4A3A4"/>
          </p15:clr>
        </p15:guide>
        <p15:guide id="8" orient="horz" pos="395" userDrawn="1">
          <p15:clr>
            <a:srgbClr val="A4A3A4"/>
          </p15:clr>
        </p15:guide>
        <p15:guide id="9" orient="horz" pos="276">
          <p15:clr>
            <a:srgbClr val="A4A3A4"/>
          </p15:clr>
        </p15:guide>
        <p15:guide id="10" orient="horz" pos="3124">
          <p15:clr>
            <a:srgbClr val="A4A3A4"/>
          </p15:clr>
        </p15:guide>
        <p15:guide id="11" pos="117" userDrawn="1">
          <p15:clr>
            <a:srgbClr val="A4A3A4"/>
          </p15:clr>
        </p15:guide>
        <p15:guide id="12" pos="1119" userDrawn="1">
          <p15:clr>
            <a:srgbClr val="A4A3A4"/>
          </p15:clr>
        </p15:guide>
        <p15:guide id="14" pos="1622" userDrawn="1">
          <p15:clr>
            <a:srgbClr val="A4A3A4"/>
          </p15:clr>
        </p15:guide>
        <p15:guide id="15" pos="2124" userDrawn="1">
          <p15:clr>
            <a:srgbClr val="A4A3A4"/>
          </p15:clr>
        </p15:guide>
        <p15:guide id="16" pos="2628" userDrawn="1">
          <p15:clr>
            <a:srgbClr val="A4A3A4"/>
          </p15:clr>
        </p15:guide>
        <p15:guide id="17" pos="3132" userDrawn="1">
          <p15:clr>
            <a:srgbClr val="A4A3A4"/>
          </p15:clr>
        </p15:guide>
        <p15:guide id="18" pos="3635" userDrawn="1">
          <p15:clr>
            <a:srgbClr val="A4A3A4"/>
          </p15:clr>
        </p15:guide>
        <p15:guide id="19" pos="4137" userDrawn="1">
          <p15:clr>
            <a:srgbClr val="A4A3A4"/>
          </p15:clr>
        </p15:guide>
        <p15:guide id="20" pos="4640" userDrawn="1">
          <p15:clr>
            <a:srgbClr val="A4A3A4"/>
          </p15:clr>
        </p15:guide>
        <p15:guide id="21" pos="564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D9F0E0A-02EC-1B2C-1012-3464E5BF3327}" name="Szelemetko, Andrzej" initials="AS" userId="S::e-ajso@gft.com::27253ac4-caad-41ed-b137-0994187b61a6" providerId="AD"/>
  <p188:author id="{B488920E-B2EE-2020-A2F6-EE47D4A81A2F}" name="Wiśniewski, Jacek" initials="WJ" userId="S::jkwi@gft.com::0e38f173-b4ff-4248-9211-04b086f7f460" providerId="AD"/>
  <p188:author id="{F4445B11-AF3B-1D44-9137-763F29E421AA}" name="Ostrowski, Piotr" initials="PO" userId="S::proi@gft.com::77d7f0f3-9404-45c1-8ccc-2b6a6c15ac9a" providerId="AD"/>
  <p188:author id="{E63CC25F-8A59-E34C-B160-0C6149F0459E}" name="Borowska, Barbara" initials="BB" userId="S::babk@gft.com::c83fb9f0-91fb-455d-89e8-7b2c984db1ea" providerId="AD"/>
  <p188:author id="{7B150C82-1817-05E7-B0A9-93739FC9056E}" name="Grzela, Łukasz" initials="" userId="S::e-uzgl@gft.com::23bd867f-2b2c-4611-bcf0-e7e6764af7f7" providerId="AD"/>
  <p188:author id="{ED2BC687-CFBC-26BE-3780-DF4D6C0645AE}" name="Rutkowski, Piotr" initials="RP" userId="S::e-prrw@gft.com::907cd96e-3d4b-49ab-8187-3f975c977dd2" providerId="AD"/>
  <p188:author id="{1FBB6F90-4FA8-E17D-85E5-B22CA571ABB5}" name="Gryzel, Adam" initials="AG" userId="S::amgl@gft.com::8b5b603f-0246-498c-8b07-afbaae99a18d" providerId="AD"/>
  <p188:author id="{AD45B991-93F3-0287-233F-B1D1B8F2C36E}" name="Głodek, Adam" initials="" userId="S::e-amgd@gft.com::721396c7-474d-4caa-9e57-3ebc5cf6db24" providerId="AD"/>
  <p188:author id="{F8F08CA2-F3D5-AA54-6D5D-6F6D317BCA49}" name="Kania, Monika" initials="KM" userId="S::mkka@gft.com::19a2b92c-3c21-4f97-9016-ccc78704c9ed" providerId="AD"/>
  <p188:author id="{8F76B7BD-5768-1119-ADC6-684D484B028E}" name="Juszkiewicz, Przemysław" initials="PJ" userId="S::pwjc@gft.com::606e9b51-75b0-4590-9616-a1ca9be835d7"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E7F"/>
    <a:srgbClr val="AAC8E6"/>
    <a:srgbClr val="35528E"/>
    <a:srgbClr val="E482E6"/>
    <a:srgbClr val="59BB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8" autoAdjust="0"/>
    <p:restoredTop sz="94648"/>
  </p:normalViewPr>
  <p:slideViewPr>
    <p:cSldViewPr snapToGrid="0">
      <p:cViewPr varScale="1">
        <p:scale>
          <a:sx n="156" d="100"/>
          <a:sy n="156" d="100"/>
        </p:scale>
        <p:origin x="336" y="168"/>
      </p:cViewPr>
      <p:guideLst>
        <p:guide orient="horz" pos="796"/>
        <p:guide orient="horz" pos="1531"/>
        <p:guide orient="horz" pos="2267"/>
        <p:guide orient="horz" pos="3003"/>
        <p:guide orient="horz" pos="395"/>
        <p:guide orient="horz" pos="276"/>
        <p:guide orient="horz" pos="3124"/>
        <p:guide pos="117"/>
        <p:guide pos="1119"/>
        <p:guide pos="1622"/>
        <p:guide pos="2124"/>
        <p:guide pos="2628"/>
        <p:guide pos="3132"/>
        <p:guide pos="3635"/>
        <p:guide pos="4137"/>
        <p:guide pos="4640"/>
        <p:guide pos="5643"/>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omments/modernComment_7FFFFE62_130447C4.xml><?xml version="1.0" encoding="utf-8"?>
<p188:cmLst xmlns:a="http://schemas.openxmlformats.org/drawingml/2006/main" xmlns:r="http://schemas.openxmlformats.org/officeDocument/2006/relationships" xmlns:p188="http://schemas.microsoft.com/office/powerpoint/2018/8/main">
  <p188:cm id="{4085E702-7814-C74F-B536-8FAB0FCB4937}" authorId="{8F76B7BD-5768-1119-ADC6-684D484B028E}" created="2024-11-30T21:01:42.677">
    <pc:sldMkLst xmlns:pc="http://schemas.microsoft.com/office/powerpoint/2013/main/command">
      <pc:docMk/>
      <pc:sldMk cId="2547467479" sldId="2147482972"/>
    </pc:sldMkLst>
    <p188:txBody>
      <a:bodyPr/>
      <a:lstStyle/>
      <a:p>
        <a:r>
          <a:rPr lang="en-GB"/>
          <a:t>Zdecydujmy jakie loga chcemy tu zostawić / dodać</a:t>
        </a:r>
      </a:p>
    </p188:txBody>
  </p188:cm>
</p188:cmLst>
</file>

<file path=ppt/comments/modernComment_7FFFFE64_BB5FD512.xml><?xml version="1.0" encoding="utf-8"?>
<p188:cmLst xmlns:a="http://schemas.openxmlformats.org/drawingml/2006/main" xmlns:r="http://schemas.openxmlformats.org/officeDocument/2006/relationships" xmlns:p188="http://schemas.microsoft.com/office/powerpoint/2018/8/main">
  <p188:cm id="{DCC2ADB4-7041-ED4D-82AF-E383C6AB0880}" authorId="{ED2BC687-CFBC-26BE-3780-DF4D6C0645AE}" created="2024-12-02T08:03:31.103">
    <pc:sldMkLst xmlns:pc="http://schemas.microsoft.com/office/powerpoint/2013/main/command">
      <pc:docMk/>
      <pc:sldMk cId="2355139852" sldId="2147471869"/>
    </pc:sldMkLst>
    <p188:txBody>
      <a:bodyPr/>
      <a:lstStyle/>
      <a:p>
        <a:r>
          <a:rPr lang="en-US"/>
          <a:t>dodać loga klientów - np HSBC</a:t>
        </a:r>
      </a:p>
    </p188:txBody>
  </p188:cm>
</p188:cmLst>
</file>

<file path=ppt/comments/modernComment_7FFFFE85_55CA5A35.xml><?xml version="1.0" encoding="utf-8"?>
<p188:cmLst xmlns:a="http://schemas.openxmlformats.org/drawingml/2006/main" xmlns:r="http://schemas.openxmlformats.org/officeDocument/2006/relationships" xmlns:p188="http://schemas.microsoft.com/office/powerpoint/2018/8/main">
  <p188:cm id="{A777EF4E-710A-6C4A-BEE8-D9B34C013CB7}" authorId="{6D9F0E0A-02EC-1B2C-1012-3464E5BF3327}" created="2024-12-01T08:51:28.235">
    <pc:sldMkLst xmlns:pc="http://schemas.microsoft.com/office/powerpoint/2013/main/command">
      <pc:docMk/>
      <pc:sldMk cId="3824906079" sldId="2147482979"/>
    </pc:sldMkLst>
    <p188:replyLst>
      <p188:reply id="{7B31CA05-B245-EC4C-818B-AA9C73AE6750}" authorId="{8F76B7BD-5768-1119-ADC6-684D484B028E}" created="2024-12-01T10:11:19.626">
        <p188:txBody>
          <a:bodyPr/>
          <a:lstStyle/>
          <a:p>
            <a:r>
              <a:rPr lang="en-GB"/>
              <a:t>To jest przykład (patrz żółty napisz “example structure”) można to napisać nawet pod katem pko
</a:t>
            </a:r>
          </a:p>
        </p188:txBody>
      </p188:reply>
    </p188:replyLst>
    <p188:txBody>
      <a:bodyPr/>
      <a:lstStyle/>
      <a:p>
        <a:r>
          <a:rPr lang="en-US"/>
          <a:t>[@Juszkiewicz, Przemysław] co tutaj znaczy accounts - CASA? Ja bym zmienił bo niejasne.</a:t>
        </a:r>
      </a:p>
    </p188:txBody>
  </p188:cm>
</p188:cmLst>
</file>

<file path=ppt/handoutMasters/_rels/handoutMaster1.xml.rels><?xml version="1.0" encoding="UTF-8" standalone="yes"?>
<Relationships xmlns="http://schemas.openxmlformats.org/package/2006/relationships"><Relationship Id="rId2" Type="http://schemas.openxmlformats.org/officeDocument/2006/relationships/tags" Target="../tags/tag19.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de-DE"/>
              <a:t>Header</a:t>
            </a: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GB"/>
              <a:t>06/12/2016</a:t>
            </a:r>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de-DE"/>
              <a:t>Footer</a:t>
            </a: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28F7E6-B01D-4411-A16D-8FD4ACE6345E}" type="slidenum">
              <a:rPr lang="de-DE" smtClean="0"/>
              <a:t>‹#›</a:t>
            </a:fld>
            <a:endParaRPr lang="de-DE"/>
          </a:p>
        </p:txBody>
      </p:sp>
    </p:spTree>
    <p:custDataLst>
      <p:tags r:id="rId2"/>
    </p:custDataLst>
    <p:extLst>
      <p:ext uri="{BB962C8B-B14F-4D97-AF65-F5344CB8AC3E}">
        <p14:creationId xmlns:p14="http://schemas.microsoft.com/office/powerpoint/2010/main" val="39689189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14:58:26.119"/>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30T22:31:43.630"/>
    </inkml:context>
    <inkml:brush xml:id="br0">
      <inkml:brushProperty name="width" value="0.05" units="cm"/>
      <inkml:brushProperty name="height" value="0.0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14:58:26.119"/>
    </inkml:context>
    <inkml:brush xml:id="br0">
      <inkml:brushProperty name="width" value="0.05" units="cm"/>
      <inkml:brushProperty name="height" value="0.05" units="cm"/>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30T22:31:43.630"/>
    </inkml:context>
    <inkml:brush xml:id="br0">
      <inkml:brushProperty name="width" value="0.05" units="cm"/>
      <inkml:brushProperty name="height" value="0.05" units="cm"/>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14:58:26.119"/>
    </inkml:context>
    <inkml:brush xml:id="br0">
      <inkml:brushProperty name="width" value="0.05" units="cm"/>
      <inkml:brushProperty name="height" value="0.05" units="cm"/>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30T22:31:43.630"/>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r>
              <a:rPr lang="en-GB"/>
              <a:t>Header</a:t>
            </a:r>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6D404DC9-95FE-4B10-9E99-CB2E445B4BE9}" type="datetimeFigureOut">
              <a:rPr lang="en-GB" smtClean="0"/>
              <a:pPr/>
              <a:t>11/01/2026</a:t>
            </a:fld>
            <a:endParaRPr lang="en-GB"/>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schemeClr val="accent5"/>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81000" y="4343400"/>
            <a:ext cx="6096000" cy="4103370"/>
          </a:xfrm>
          <a:prstGeom prst="rect">
            <a:avLst/>
          </a:prstGeom>
        </p:spPr>
        <p:txBody>
          <a:bodyPr vert="horz" lIns="0" tIns="0" rIns="0" bIns="0" rtlCol="0">
            <a:noAutofit/>
          </a:bodyPr>
          <a:lstStyle/>
          <a:p>
            <a:pPr lvl="0"/>
            <a:r>
              <a:rPr lang="en-GB" err="1"/>
              <a:t>Textmasterformat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r>
              <a:rPr lang="en-GB"/>
              <a:t>Footer</a:t>
            </a:r>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AC8C50E0-3D2F-4919-A698-86375444C62D}" type="slidenum">
              <a:rPr lang="en-GB" smtClean="0"/>
              <a:pPr/>
              <a:t>‹#›</a:t>
            </a:fld>
            <a:endParaRPr lang="en-GB"/>
          </a:p>
        </p:txBody>
      </p:sp>
    </p:spTree>
    <p:extLst>
      <p:ext uri="{BB962C8B-B14F-4D97-AF65-F5344CB8AC3E}">
        <p14:creationId xmlns:p14="http://schemas.microsoft.com/office/powerpoint/2010/main" val="33289287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58775" indent="-17621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2pPr>
    <a:lvl3pPr marL="541338"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3pPr>
    <a:lvl4pPr marL="715963" indent="-174625"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4pPr>
    <a:lvl5pPr marL="898525"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BA4D4-B5DC-1E37-3231-84ACF5241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AF915-ED46-2EB4-E39B-00082D152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2E39A-ECCB-9362-CD8C-17B8028EB6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FD57F62-7014-CB4B-22F8-A276A850F18D}"/>
              </a:ext>
            </a:extLst>
          </p:cNvPr>
          <p:cNvSpPr>
            <a:spLocks noGrp="1"/>
          </p:cNvSpPr>
          <p:nvPr>
            <p:ph type="sldNum" sz="quarter" idx="5"/>
          </p:nvPr>
        </p:nvSpPr>
        <p:spPr/>
        <p:txBody>
          <a:bodyPr/>
          <a:lstStyle/>
          <a:p>
            <a:fld id="{AC8C50E0-3D2F-4919-A698-86375444C62D}" type="slidenum">
              <a:rPr lang="en-GB" smtClean="0"/>
              <a:pPr/>
              <a:t>5</a:t>
            </a:fld>
            <a:endParaRPr lang="en-GB"/>
          </a:p>
        </p:txBody>
      </p:sp>
    </p:spTree>
    <p:extLst>
      <p:ext uri="{BB962C8B-B14F-4D97-AF65-F5344CB8AC3E}">
        <p14:creationId xmlns:p14="http://schemas.microsoft.com/office/powerpoint/2010/main" val="2258887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667B8-76B5-C669-678C-AFC1BC44988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2A2D91-9937-9DD4-F3EB-1DC635F808D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4DA1998-0530-5446-8259-AD8C10C78333}"/>
              </a:ext>
            </a:extLst>
          </p:cNvPr>
          <p:cNvSpPr>
            <a:spLocks noGrp="1"/>
          </p:cNvSpPr>
          <p:nvPr>
            <p:ph type="body" idx="1"/>
          </p:nvPr>
        </p:nvSpPr>
        <p:spPr/>
        <p:txBody>
          <a:bodyPr/>
          <a:lstStyle/>
          <a:p>
            <a:endParaRPr lang="en-GB"/>
          </a:p>
        </p:txBody>
      </p:sp>
      <p:sp>
        <p:nvSpPr>
          <p:cNvPr id="4" name="Foliennummernplatzhalter 3">
            <a:extLst>
              <a:ext uri="{FF2B5EF4-FFF2-40B4-BE49-F238E27FC236}">
                <a16:creationId xmlns:a16="http://schemas.microsoft.com/office/drawing/2014/main" id="{651F1C14-FEEB-C0BD-71EC-7A4288B2BB6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C50E0-3D2F-4919-A698-86375444C62D}" type="slidenum">
              <a:rPr kumimoji="0" lang="en-GB"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001669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F61A4-995E-8DE6-A1EE-A0724C2933F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BC5DAD2-C1EA-DE9D-C5C3-B18ED731C4D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38A5167-38B6-DCFD-F829-E9087BB7DC05}"/>
              </a:ext>
            </a:extLst>
          </p:cNvPr>
          <p:cNvSpPr>
            <a:spLocks noGrp="1"/>
          </p:cNvSpPr>
          <p:nvPr>
            <p:ph type="body" idx="1"/>
          </p:nvPr>
        </p:nvSpPr>
        <p:spPr/>
        <p:txBody>
          <a:bodyPr/>
          <a:lstStyle/>
          <a:p>
            <a:r>
              <a:rPr lang="en-GB" sz="1200">
                <a:solidFill>
                  <a:schemeClr val="bg1"/>
                </a:solidFill>
                <a:latin typeface="Arial" panose="020B0604020202020204" pitchFamily="34" charset="0"/>
                <a:cs typeface="Arial" panose="020B0604020202020204" pitchFamily="34" charset="0"/>
              </a:rPr>
              <a:t>GFT recognises the critical importance of a robust and high performing programme governance capability. Getting this element right will be fundamental to the success of the initiative. We must jointly ensure that communication, controls and continual dialogue occurs between all relevant parties and Bank own internal governance forums. </a:t>
            </a:r>
          </a:p>
          <a:p>
            <a:endParaRPr lang="en-GB" sz="1200">
              <a:solidFill>
                <a:schemeClr val="bg1"/>
              </a:solidFill>
              <a:latin typeface="Arial" panose="020B0604020202020204" pitchFamily="34" charset="0"/>
              <a:cs typeface="Arial" panose="020B0604020202020204" pitchFamily="34" charset="0"/>
            </a:endParaRPr>
          </a:p>
          <a:p>
            <a:r>
              <a:rPr lang="en-GB" sz="1200">
                <a:solidFill>
                  <a:schemeClr val="bg1"/>
                </a:solidFill>
                <a:latin typeface="Arial" panose="020B0604020202020204" pitchFamily="34" charset="0"/>
                <a:cs typeface="Arial" panose="020B0604020202020204" pitchFamily="34" charset="0"/>
              </a:rPr>
              <a:t>Our standard governance is shown below. This structure can be discussed, evaluated and finalised with the bank leadership during mobilisation and discovery</a:t>
            </a:r>
          </a:p>
          <a:p>
            <a:endParaRPr lang="en-GB"/>
          </a:p>
        </p:txBody>
      </p:sp>
      <p:sp>
        <p:nvSpPr>
          <p:cNvPr id="4" name="Foliennummernplatzhalter 3">
            <a:extLst>
              <a:ext uri="{FF2B5EF4-FFF2-40B4-BE49-F238E27FC236}">
                <a16:creationId xmlns:a16="http://schemas.microsoft.com/office/drawing/2014/main" id="{41CD5551-7653-A73A-127E-ACD89AB7B06C}"/>
              </a:ext>
            </a:extLst>
          </p:cNvPr>
          <p:cNvSpPr>
            <a:spLocks noGrp="1"/>
          </p:cNvSpPr>
          <p:nvPr>
            <p:ph type="sldNum" sz="quarter" idx="10"/>
          </p:nvPr>
        </p:nvSpPr>
        <p:spPr/>
        <p:txBody>
          <a:bodyPr/>
          <a:lstStyle/>
          <a:p>
            <a:pPr defTabSz="990752">
              <a:defRPr/>
            </a:pPr>
            <a:fld id="{AC8C50E0-3D2F-4919-A698-86375444C62D}" type="slidenum">
              <a:rPr lang="en-GB">
                <a:solidFill>
                  <a:srgbClr val="000000"/>
                </a:solidFill>
                <a:latin typeface="Arial"/>
              </a:rPr>
              <a:pPr defTabSz="990752">
                <a:defRPr/>
              </a:pPr>
              <a:t>18</a:t>
            </a:fld>
            <a:endParaRPr lang="en-GB">
              <a:solidFill>
                <a:srgbClr val="000000"/>
              </a:solidFill>
              <a:latin typeface="Arial"/>
            </a:endParaRPr>
          </a:p>
        </p:txBody>
      </p:sp>
    </p:spTree>
    <p:extLst>
      <p:ext uri="{BB962C8B-B14F-4D97-AF65-F5344CB8AC3E}">
        <p14:creationId xmlns:p14="http://schemas.microsoft.com/office/powerpoint/2010/main" val="3041059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lgn="l" rtl="0" eaLnBrk="1" latinLnBrk="0" hangingPunct="1">
              <a:spcBef>
                <a:spcPts val="0"/>
              </a:spcBef>
              <a:spcAft>
                <a:spcPts val="0"/>
              </a:spcAft>
              <a:buClrTx/>
              <a:buSzPts val="1800"/>
              <a:buFont typeface="Wingdings" panose="05000000000000000000" pitchFamily="2" charset="2"/>
              <a:buChar char="§"/>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a:t>
            </a:r>
            <a:r>
              <a:rPr lang="en-GB" sz="1800" kern="1200" err="1">
                <a:solidFill>
                  <a:srgbClr val="000000"/>
                </a:solidFill>
                <a:effectLst/>
                <a:latin typeface="Arial" panose="020B0604020202020204" pitchFamily="34" charset="0"/>
                <a:ea typeface="Times New Roman" panose="02020603050405020304" pitchFamily="18" charset="0"/>
                <a:cs typeface="+mn-cs"/>
              </a:rPr>
              <a:t>Brasil</a:t>
            </a:r>
            <a:r>
              <a:rPr lang="en-GB" sz="1800" kern="1200">
                <a:solidFill>
                  <a:srgbClr val="000000"/>
                </a:solidFill>
                <a:effectLst/>
                <a:latin typeface="Arial" panose="020B0604020202020204" pitchFamily="34" charset="0"/>
                <a:ea typeface="Times New Roman" panose="02020603050405020304" pitchFamily="18" charset="0"/>
                <a:cs typeface="+mn-cs"/>
              </a:rPr>
              <a:t> </a:t>
            </a:r>
            <a:r>
              <a:rPr lang="en-GB" sz="1800" kern="1200" err="1">
                <a:solidFill>
                  <a:srgbClr val="000000"/>
                </a:solidFill>
                <a:effectLst/>
                <a:latin typeface="Arial" panose="020B0604020202020204" pitchFamily="34" charset="0"/>
                <a:ea typeface="Times New Roman" panose="02020603050405020304" pitchFamily="18" charset="0"/>
                <a:cs typeface="+mn-cs"/>
              </a:rPr>
              <a:t>Consultoria</a:t>
            </a:r>
            <a:r>
              <a:rPr lang="en-GB" sz="1800" kern="1200">
                <a:solidFill>
                  <a:srgbClr val="000000"/>
                </a:solidFill>
                <a:effectLst/>
                <a:latin typeface="Arial" panose="020B0604020202020204" pitchFamily="34" charset="0"/>
                <a:ea typeface="Times New Roman" panose="02020603050405020304" pitchFamily="18" charset="0"/>
                <a:cs typeface="+mn-cs"/>
              </a:rPr>
              <a:t> </a:t>
            </a:r>
            <a:r>
              <a:rPr lang="en-GB" sz="1800" kern="1200" err="1">
                <a:solidFill>
                  <a:srgbClr val="000000"/>
                </a:solidFill>
                <a:effectLst/>
                <a:latin typeface="Arial" panose="020B0604020202020204" pitchFamily="34" charset="0"/>
                <a:ea typeface="Times New Roman" panose="02020603050405020304" pitchFamily="18" charset="0"/>
                <a:cs typeface="+mn-cs"/>
              </a:rPr>
              <a:t>Informática</a:t>
            </a:r>
            <a:r>
              <a:rPr lang="en-GB" sz="1800" kern="1200">
                <a:solidFill>
                  <a:srgbClr val="000000"/>
                </a:solidFill>
                <a:effectLst/>
                <a:latin typeface="Arial" panose="020B0604020202020204" pitchFamily="34" charset="0"/>
                <a:ea typeface="Times New Roman" panose="02020603050405020304" pitchFamily="18" charset="0"/>
                <a:cs typeface="+mn-cs"/>
              </a:rPr>
              <a:t> Ltda. </a:t>
            </a:r>
            <a:endParaRPr lang="de-DE" sz="1800">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Costa Rica S.A.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Financial Limited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France S.A.S.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IT Consulting S.L.U.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Integrated Systems GmbH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Invest GmbH</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Italia </a:t>
            </a:r>
            <a:r>
              <a:rPr lang="en-GB" sz="1800" kern="1200" err="1">
                <a:solidFill>
                  <a:srgbClr val="000000"/>
                </a:solidFill>
                <a:effectLst/>
                <a:latin typeface="Arial" panose="020B0604020202020204" pitchFamily="34" charset="0"/>
                <a:ea typeface="Times New Roman" panose="02020603050405020304" pitchFamily="18" charset="0"/>
                <a:cs typeface="+mn-cs"/>
              </a:rPr>
              <a:t>S.r.l</a:t>
            </a:r>
            <a:r>
              <a:rPr lang="en-GB" sz="1800" kern="1200">
                <a:solidFill>
                  <a:srgbClr val="000000"/>
                </a:solidFill>
                <a:effectLst/>
                <a:latin typeface="Arial" panose="020B0604020202020204" pitchFamily="34" charset="0"/>
                <a:ea typeface="Times New Roman" panose="02020603050405020304" pitchFamily="18" charset="0"/>
                <a:cs typeface="+mn-cs"/>
              </a:rPr>
              <a:t>.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México S.A. de C.V.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Poland </a:t>
            </a:r>
            <a:r>
              <a:rPr lang="en-GB" sz="1800" kern="1200" err="1">
                <a:solidFill>
                  <a:srgbClr val="000000"/>
                </a:solidFill>
                <a:effectLst/>
                <a:latin typeface="Arial" panose="020B0604020202020204" pitchFamily="34" charset="0"/>
                <a:ea typeface="Times New Roman" panose="02020603050405020304" pitchFamily="18" charset="0"/>
                <a:cs typeface="+mn-cs"/>
              </a:rPr>
              <a:t>Sp.z.o.o</a:t>
            </a:r>
            <a:r>
              <a:rPr lang="en-GB" sz="1800" kern="1200">
                <a:solidFill>
                  <a:srgbClr val="000000"/>
                </a:solidFill>
                <a:effectLst/>
                <a:latin typeface="Arial" panose="020B0604020202020204" pitchFamily="34" charset="0"/>
                <a:ea typeface="Times New Roman" panose="02020603050405020304" pitchFamily="18" charset="0"/>
                <a:cs typeface="+mn-cs"/>
              </a:rPr>
              <a:t>.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Real Estate GmbH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Schweiz AG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Technologies Belgique S.A.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Technologies Canada Inc.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Technologies Hong Kong Ltd.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Technologies SE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Technologies Singapore </a:t>
            </a:r>
            <a:r>
              <a:rPr lang="en-GB" sz="1800" kern="1200" err="1">
                <a:solidFill>
                  <a:srgbClr val="000000"/>
                </a:solidFill>
                <a:effectLst/>
                <a:latin typeface="Arial" panose="020B0604020202020204" pitchFamily="34" charset="0"/>
                <a:ea typeface="Times New Roman" panose="02020603050405020304" pitchFamily="18" charset="0"/>
                <a:cs typeface="+mn-cs"/>
              </a:rPr>
              <a:t>Pte.</a:t>
            </a:r>
            <a:r>
              <a:rPr lang="en-GB" sz="1800" kern="1200">
                <a:solidFill>
                  <a:srgbClr val="000000"/>
                </a:solidFill>
                <a:effectLst/>
                <a:latin typeface="Arial" panose="020B0604020202020204" pitchFamily="34" charset="0"/>
                <a:ea typeface="Times New Roman" panose="02020603050405020304" pitchFamily="18" charset="0"/>
                <a:cs typeface="+mn-cs"/>
              </a:rPr>
              <a:t> Ltd.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Technologies Toronto Inc.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Technologies Vietnam Limited </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Treasury Services GmbH</a:t>
            </a:r>
            <a:endParaRPr lang="de-DE">
              <a:effectLst/>
            </a:endParaRPr>
          </a:p>
          <a:p>
            <a:pPr marL="182880" indent="-182880" algn="l" rtl="0" eaLnBrk="1" latinLnBrk="0" hangingPunct="1">
              <a:spcBef>
                <a:spcPts val="0"/>
              </a:spcBef>
              <a:spcAft>
                <a:spcPts val="0"/>
              </a:spcAft>
              <a:tabLst>
                <a:tab pos="457200" algn="l"/>
              </a:tabLst>
            </a:pPr>
            <a:r>
              <a:rPr lang="en-GB" sz="1800" kern="1200">
                <a:solidFill>
                  <a:srgbClr val="000000"/>
                </a:solidFill>
                <a:effectLst/>
                <a:latin typeface="Arial" panose="020B0604020202020204" pitchFamily="34" charset="0"/>
                <a:ea typeface="Times New Roman" panose="02020603050405020304" pitchFamily="18" charset="0"/>
                <a:cs typeface="+mn-cs"/>
              </a:rPr>
              <a:t>GFT USA Inc. </a:t>
            </a:r>
            <a:endParaRPr lang="de-DE">
              <a:effectLst/>
            </a:endParaRPr>
          </a:p>
          <a:p>
            <a:endParaRPr lang="de-DE"/>
          </a:p>
        </p:txBody>
      </p:sp>
      <p:sp>
        <p:nvSpPr>
          <p:cNvPr id="4" name="Slide Number Placeholder 3"/>
          <p:cNvSpPr>
            <a:spLocks noGrp="1"/>
          </p:cNvSpPr>
          <p:nvPr>
            <p:ph type="sldNum" sz="quarter" idx="5"/>
          </p:nvPr>
        </p:nvSpPr>
        <p:spPr/>
        <p:txBody>
          <a:bodyPr/>
          <a:lstStyle/>
          <a:p>
            <a:fld id="{AC8C50E0-3D2F-4919-A698-86375444C62D}" type="slidenum">
              <a:rPr lang="en-GB" smtClean="0"/>
              <a:pPr/>
              <a:t>21</a:t>
            </a:fld>
            <a:endParaRPr lang="en-GB"/>
          </a:p>
        </p:txBody>
      </p:sp>
    </p:spTree>
    <p:extLst>
      <p:ext uri="{BB962C8B-B14F-4D97-AF65-F5344CB8AC3E}">
        <p14:creationId xmlns:p14="http://schemas.microsoft.com/office/powerpoint/2010/main" val="280841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A197-D9D3-BFB7-93B8-2762D2A765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205B0-E3A5-A312-2A20-C2C37FA37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1B448-E06B-567E-3EB0-80BAE96F2934}"/>
              </a:ext>
            </a:extLst>
          </p:cNvPr>
          <p:cNvSpPr>
            <a:spLocks noGrp="1"/>
          </p:cNvSpPr>
          <p:nvPr>
            <p:ph type="body" idx="1"/>
          </p:nvPr>
        </p:nvSpPr>
        <p:spPr/>
        <p:txBody>
          <a:bodyPr/>
          <a:lstStyle/>
          <a:p>
            <a:r>
              <a:rPr lang="en-GB"/>
              <a:t>Add double click - expand out - clients / </a:t>
            </a:r>
          </a:p>
          <a:p>
            <a:r>
              <a:rPr lang="en-GB"/>
              <a:t>Ask ourselves if client examples are </a:t>
            </a:r>
            <a:r>
              <a:rPr lang="en-GB" err="1"/>
              <a:t>referencible</a:t>
            </a:r>
            <a:endParaRPr lang="en-GB"/>
          </a:p>
          <a:p>
            <a:endParaRPr lang="en-GB"/>
          </a:p>
          <a:p>
            <a:r>
              <a:rPr lang="en-GB"/>
              <a:t>Bring to life culture in Strategy</a:t>
            </a:r>
          </a:p>
          <a:p>
            <a:endParaRPr lang="en-GB"/>
          </a:p>
          <a:p>
            <a:r>
              <a:rPr lang="en-GB"/>
              <a:t>Add in enablement / GFT &amp; TM involvement - product innovation council (life after </a:t>
            </a:r>
            <a:r>
              <a:rPr lang="en-GB" err="1"/>
              <a:t>suffiency</a:t>
            </a:r>
            <a:r>
              <a:rPr lang="en-GB"/>
              <a:t>)</a:t>
            </a:r>
          </a:p>
          <a:p>
            <a:endParaRPr lang="en-GB"/>
          </a:p>
          <a:p>
            <a:r>
              <a:rPr lang="en-GB"/>
              <a:t>Change to Pre-Launch, Launch, Post Launch</a:t>
            </a:r>
          </a:p>
          <a:p>
            <a:endParaRPr lang="en-GB"/>
          </a:p>
          <a:p>
            <a:endParaRPr lang="en-GB"/>
          </a:p>
          <a:p>
            <a:r>
              <a:rPr lang="en-GB"/>
              <a:t>Architecture - ARB? </a:t>
            </a:r>
          </a:p>
          <a:p>
            <a:endParaRPr lang="en-GB"/>
          </a:p>
          <a:p>
            <a:r>
              <a:rPr lang="en-GB"/>
              <a:t>GFT - involvement - bell curve in background -</a:t>
            </a:r>
          </a:p>
          <a:p>
            <a:endParaRPr lang="en-GB"/>
          </a:p>
          <a:p>
            <a:endParaRPr lang="en-GB"/>
          </a:p>
          <a:p>
            <a:r>
              <a:rPr lang="en-GB"/>
              <a:t>Use colour scheme (slide 3) - Prelaunch - TM, McKinsey, OW, BCG</a:t>
            </a:r>
          </a:p>
          <a:p>
            <a:r>
              <a:rPr lang="en-GB"/>
              <a:t>Barclays slide</a:t>
            </a:r>
          </a:p>
          <a:p>
            <a:endParaRPr lang="en-GB"/>
          </a:p>
          <a:p>
            <a:r>
              <a:rPr lang="en-GB"/>
              <a:t>Post launch -  </a:t>
            </a:r>
          </a:p>
          <a:p>
            <a:endParaRPr lang="en-GB"/>
          </a:p>
          <a:p>
            <a:r>
              <a:rPr lang="en-GB"/>
              <a:t>Send to Anja - </a:t>
            </a:r>
          </a:p>
          <a:p>
            <a:r>
              <a:rPr lang="en-GB"/>
              <a:t>Language specific model - TM Prime - </a:t>
            </a:r>
          </a:p>
          <a:p>
            <a:endParaRPr lang="en-GB"/>
          </a:p>
          <a:p>
            <a:r>
              <a:rPr lang="en-GB"/>
              <a:t>First Capital - First House - Dubai / Ben?</a:t>
            </a:r>
          </a:p>
          <a:p>
            <a:endParaRPr lang="en-GB"/>
          </a:p>
          <a:p>
            <a:r>
              <a:rPr lang="en-GB"/>
              <a:t>Always provide a range </a:t>
            </a:r>
          </a:p>
        </p:txBody>
      </p:sp>
      <p:sp>
        <p:nvSpPr>
          <p:cNvPr id="4" name="Slide Number Placeholder 3">
            <a:extLst>
              <a:ext uri="{FF2B5EF4-FFF2-40B4-BE49-F238E27FC236}">
                <a16:creationId xmlns:a16="http://schemas.microsoft.com/office/drawing/2014/main" id="{E2813480-E55A-BC68-1BAD-3B9B1D57F3AD}"/>
              </a:ext>
            </a:extLst>
          </p:cNvPr>
          <p:cNvSpPr>
            <a:spLocks noGrp="1"/>
          </p:cNvSpPr>
          <p:nvPr>
            <p:ph type="sldNum" sz="quarter" idx="5"/>
          </p:nvPr>
        </p:nvSpPr>
        <p:spPr/>
        <p:txBody>
          <a:bodyPr/>
          <a:lstStyle/>
          <a:p>
            <a:fld id="{AC8C50E0-3D2F-4919-A698-86375444C62D}" type="slidenum">
              <a:rPr lang="en-GB" smtClean="0"/>
              <a:pPr/>
              <a:t>7</a:t>
            </a:fld>
            <a:endParaRPr lang="en-GB"/>
          </a:p>
        </p:txBody>
      </p:sp>
    </p:spTree>
    <p:extLst>
      <p:ext uri="{BB962C8B-B14F-4D97-AF65-F5344CB8AC3E}">
        <p14:creationId xmlns:p14="http://schemas.microsoft.com/office/powerpoint/2010/main" val="359250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1B921-6F00-8C56-AD6B-CA9BDF499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B6B2D-76A8-DFA5-8851-94BA10CA7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98D3F-A4C6-045E-3DFB-E720090A644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C22969A-74B2-D16F-8883-5FA6BA5B666B}"/>
              </a:ext>
            </a:extLst>
          </p:cNvPr>
          <p:cNvSpPr>
            <a:spLocks noGrp="1"/>
          </p:cNvSpPr>
          <p:nvPr>
            <p:ph type="sldNum" sz="quarter" idx="5"/>
          </p:nvPr>
        </p:nvSpPr>
        <p:spPr/>
        <p:txBody>
          <a:bodyPr/>
          <a:lstStyle/>
          <a:p>
            <a:fld id="{AC8C50E0-3D2F-4919-A698-86375444C62D}" type="slidenum">
              <a:rPr lang="en-GB" smtClean="0"/>
              <a:pPr/>
              <a:t>10</a:t>
            </a:fld>
            <a:endParaRPr lang="en-GB"/>
          </a:p>
        </p:txBody>
      </p:sp>
    </p:spTree>
    <p:extLst>
      <p:ext uri="{BB962C8B-B14F-4D97-AF65-F5344CB8AC3E}">
        <p14:creationId xmlns:p14="http://schemas.microsoft.com/office/powerpoint/2010/main" val="3158079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1028-A9BB-C613-5229-B411FCD02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135A0-A971-ABFD-FA63-3F1A3D11F9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007AD2-F626-667D-A88B-77B90778CFF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1BC80E-A382-7F62-01B2-44B28A152117}"/>
              </a:ext>
            </a:extLst>
          </p:cNvPr>
          <p:cNvSpPr>
            <a:spLocks noGrp="1"/>
          </p:cNvSpPr>
          <p:nvPr>
            <p:ph type="sldNum" sz="quarter" idx="5"/>
          </p:nvPr>
        </p:nvSpPr>
        <p:spPr/>
        <p:txBody>
          <a:bodyPr/>
          <a:lstStyle/>
          <a:p>
            <a:fld id="{AC8C50E0-3D2F-4919-A698-86375444C62D}" type="slidenum">
              <a:rPr lang="en-GB" smtClean="0"/>
              <a:pPr/>
              <a:t>11</a:t>
            </a:fld>
            <a:endParaRPr lang="en-GB"/>
          </a:p>
        </p:txBody>
      </p:sp>
    </p:spTree>
    <p:extLst>
      <p:ext uri="{BB962C8B-B14F-4D97-AF65-F5344CB8AC3E}">
        <p14:creationId xmlns:p14="http://schemas.microsoft.com/office/powerpoint/2010/main" val="309760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BEE39-DD7E-6028-1D55-BEEBF15E7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3E2701-9C93-08C2-28EC-3752EF131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6910C-E09B-8405-287A-8AA22EBFAD1A}"/>
              </a:ext>
            </a:extLst>
          </p:cNvPr>
          <p:cNvSpPr>
            <a:spLocks noGrp="1"/>
          </p:cNvSpPr>
          <p:nvPr>
            <p:ph type="body" idx="1"/>
          </p:nvPr>
        </p:nvSpPr>
        <p:spPr/>
        <p:txBody>
          <a:bodyPr/>
          <a:lstStyle/>
          <a:p>
            <a:pPr marL="0" indent="0" algn="just">
              <a:buNone/>
            </a:pPr>
            <a:r>
              <a:rPr lang="en-GB" sz="1200"/>
              <a:t>GFT embraces global delivery management processes aligned to industry quality standards, embracing “</a:t>
            </a:r>
            <a:r>
              <a:rPr lang="en-GB" sz="1200" b="1">
                <a:solidFill>
                  <a:srgbClr val="EC628B"/>
                </a:solidFill>
              </a:rPr>
              <a:t>Do it once, do it right</a:t>
            </a:r>
            <a:r>
              <a:rPr lang="en-GB" sz="1200"/>
              <a:t>”, minimising operational risk, whilst delivering high quality to clients.</a:t>
            </a:r>
          </a:p>
          <a:p>
            <a:pPr marL="0" indent="0" algn="just">
              <a:buNone/>
            </a:pPr>
            <a:r>
              <a:rPr lang="en-GB" sz="1200"/>
              <a:t>GFTs delivery method is aligned to industry best practices &amp; quality standards, with a delivery-hardened approach to running agile technology projects that is thoroughly tested and actioned within the wider industry and in particular the numerous projects delivered within digital banking space. Project management elements are derived from industry best practices including </a:t>
            </a:r>
            <a:r>
              <a:rPr lang="en-GB" sz="1200" err="1"/>
              <a:t>SAFe</a:t>
            </a:r>
            <a:r>
              <a:rPr lang="en-GB" sz="1200"/>
              <a:t> and MSP. GFT’s approach minimises operational risk, whilst delivering actual business benefit and savings to the bank at high cadence:</a:t>
            </a:r>
          </a:p>
          <a:p>
            <a:pPr marL="0" indent="0" algn="just">
              <a:buNone/>
            </a:pPr>
            <a:endParaRPr lang="en-US" sz="1200"/>
          </a:p>
          <a:p>
            <a:pPr marL="0" indent="0" algn="just">
              <a:buNone/>
            </a:pPr>
            <a:endParaRPr lang="en-DE" sz="1200"/>
          </a:p>
          <a:p>
            <a:endParaRPr lang="en-GB"/>
          </a:p>
        </p:txBody>
      </p:sp>
      <p:sp>
        <p:nvSpPr>
          <p:cNvPr id="4" name="Slide Number Placeholder 3">
            <a:extLst>
              <a:ext uri="{FF2B5EF4-FFF2-40B4-BE49-F238E27FC236}">
                <a16:creationId xmlns:a16="http://schemas.microsoft.com/office/drawing/2014/main" id="{4166EB13-774F-F9A4-9CAE-826424A016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C50E0-3D2F-4919-A698-86375444C62D}" type="slidenum">
              <a:rPr kumimoji="0" lang="en-GB"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1191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C07AE-7E4C-423B-D994-A41746694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A2F626-EA3F-2BE0-F070-7D05EF21B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5A35A-CFBD-C3B0-9E27-D533A10BB2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368A23E-87A4-422B-A2A1-3364DC22375F}"/>
              </a:ext>
            </a:extLst>
          </p:cNvPr>
          <p:cNvSpPr>
            <a:spLocks noGrp="1"/>
          </p:cNvSpPr>
          <p:nvPr>
            <p:ph type="sldNum" sz="quarter" idx="5"/>
          </p:nvPr>
        </p:nvSpPr>
        <p:spPr/>
        <p:txBody>
          <a:bodyPr/>
          <a:lstStyle/>
          <a:p>
            <a:fld id="{AC8C50E0-3D2F-4919-A698-86375444C62D}" type="slidenum">
              <a:rPr lang="en-GB" smtClean="0"/>
              <a:t>13</a:t>
            </a:fld>
            <a:endParaRPr lang="en-GB"/>
          </a:p>
        </p:txBody>
      </p:sp>
    </p:spTree>
    <p:extLst>
      <p:ext uri="{BB962C8B-B14F-4D97-AF65-F5344CB8AC3E}">
        <p14:creationId xmlns:p14="http://schemas.microsoft.com/office/powerpoint/2010/main" val="3654379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3C6F7-DDA1-3D5B-E1C8-16130F8E2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2A4A4-293A-482F-7DC5-B614600F7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19CB1B-2613-6A2C-17AD-25A47F1EF18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AE99E5C-308E-DE5F-D3F3-71622C9E0514}"/>
              </a:ext>
            </a:extLst>
          </p:cNvPr>
          <p:cNvSpPr>
            <a:spLocks noGrp="1"/>
          </p:cNvSpPr>
          <p:nvPr>
            <p:ph type="sldNum" sz="quarter" idx="5"/>
          </p:nvPr>
        </p:nvSpPr>
        <p:spPr/>
        <p:txBody>
          <a:bodyPr/>
          <a:lstStyle/>
          <a:p>
            <a:fld id="{AC8C50E0-3D2F-4919-A698-86375444C62D}" type="slidenum">
              <a:rPr lang="en-GB" smtClean="0"/>
              <a:t>14</a:t>
            </a:fld>
            <a:endParaRPr lang="en-GB"/>
          </a:p>
        </p:txBody>
      </p:sp>
    </p:spTree>
    <p:extLst>
      <p:ext uri="{BB962C8B-B14F-4D97-AF65-F5344CB8AC3E}">
        <p14:creationId xmlns:p14="http://schemas.microsoft.com/office/powerpoint/2010/main" val="210687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F7F9C-0D8C-FDEC-82D1-05169279DAA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EDEA17-0FF2-271E-EF8A-C3377F1A724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EEEB5BF-830A-E1C5-0336-A64D6BDA328E}"/>
              </a:ext>
            </a:extLst>
          </p:cNvPr>
          <p:cNvSpPr>
            <a:spLocks noGrp="1"/>
          </p:cNvSpPr>
          <p:nvPr>
            <p:ph type="body" idx="1"/>
          </p:nvPr>
        </p:nvSpPr>
        <p:spPr/>
        <p:txBody>
          <a:bodyPr/>
          <a:lstStyle/>
          <a:p>
            <a:r>
              <a:rPr lang="en-GB"/>
              <a:t>Using **Team Topologies**, **Agile Release Trains (ARTs)**, and **</a:t>
            </a:r>
            <a:r>
              <a:rPr lang="en-GB" err="1"/>
              <a:t>Centers</a:t>
            </a:r>
            <a:r>
              <a:rPr lang="en-GB"/>
              <a:t> of Excellence (</a:t>
            </a:r>
            <a:r>
              <a:rPr lang="en-GB" err="1"/>
              <a:t>CoEs</a:t>
            </a:r>
            <a:r>
              <a:rPr lang="en-GB"/>
              <a:t>)** together provides a robust organizational framework that combines the strengths of each model. This synergy enables organizations to optimize team structures, scale effectively, and build specialized expertise. Here's an overview of the benefits of integrating these three models:</a:t>
            </a:r>
          </a:p>
          <a:p>
            <a:endParaRPr lang="en-GB"/>
          </a:p>
          <a:p>
            <a:r>
              <a:rPr lang="en-GB"/>
              <a:t>---</a:t>
            </a:r>
          </a:p>
          <a:p>
            <a:endParaRPr lang="en-GB"/>
          </a:p>
          <a:p>
            <a:r>
              <a:rPr lang="en-GB"/>
              <a:t>### **1. Better Alignment with Value Streams**</a:t>
            </a:r>
          </a:p>
          <a:p>
            <a:r>
              <a:rPr lang="en-GB"/>
              <a:t>- **Team Topologies:** Stream-aligned teams focus on delivering value directly tied to customer and business outcomes.</a:t>
            </a:r>
          </a:p>
          <a:p>
            <a:r>
              <a:rPr lang="en-GB"/>
              <a:t>- **ARTs:** Align multiple agile teams with value streams for coordinated delivery at scale.</a:t>
            </a:r>
          </a:p>
          <a:p>
            <a:r>
              <a:rPr lang="en-GB"/>
              <a:t>- **</a:t>
            </a:r>
            <a:r>
              <a:rPr lang="en-GB" err="1"/>
              <a:t>CoEs</a:t>
            </a:r>
            <a:r>
              <a:rPr lang="en-GB"/>
              <a:t>:** Provide expert guidance and tools to ensure stream-aligned teams follow best practices and meet organizational standards.</a:t>
            </a:r>
          </a:p>
          <a:p>
            <a:endParaRPr lang="en-GB"/>
          </a:p>
          <a:p>
            <a:r>
              <a:rPr lang="en-GB"/>
              <a:t>**Benefit:** The combination ensures that teams and ARTs deliver high-quality outcomes while staying aligned with business priorities and leveraging expert input when needed.</a:t>
            </a:r>
          </a:p>
          <a:p>
            <a:endParaRPr lang="en-GB"/>
          </a:p>
          <a:p>
            <a:r>
              <a:rPr lang="en-GB"/>
              <a:t>---</a:t>
            </a:r>
          </a:p>
          <a:p>
            <a:endParaRPr lang="en-GB"/>
          </a:p>
          <a:p>
            <a:r>
              <a:rPr lang="en-GB"/>
              <a:t>### **2. Enhanced Collaboration and Interaction**</a:t>
            </a:r>
          </a:p>
          <a:p>
            <a:r>
              <a:rPr lang="en-GB"/>
              <a:t>- **Team Topologies:** Defines clear interaction modes (collaboration, facilitation, service) for teams, reducing friction.</a:t>
            </a:r>
          </a:p>
          <a:p>
            <a:r>
              <a:rPr lang="en-GB"/>
              <a:t>- **ARTs:** Facilitates collaboration across teams within a program increment (PI) through regular events like PI Planning and Inspect and Adapt workshops.</a:t>
            </a:r>
          </a:p>
          <a:p>
            <a:r>
              <a:rPr lang="en-GB"/>
              <a:t>- **</a:t>
            </a:r>
            <a:r>
              <a:rPr lang="en-GB" err="1"/>
              <a:t>CoEs</a:t>
            </a:r>
            <a:r>
              <a:rPr lang="en-GB"/>
              <a:t>:** Act as knowledge hubs, facilitating collaboration by providing reusable assets, frameworks, and expertise across ARTs and teams.</a:t>
            </a:r>
          </a:p>
          <a:p>
            <a:endParaRPr lang="en-GB"/>
          </a:p>
          <a:p>
            <a:r>
              <a:rPr lang="en-GB"/>
              <a:t>**Benefit:** Clear interaction patterns between teams, ARTs, and </a:t>
            </a:r>
            <a:r>
              <a:rPr lang="en-GB" err="1"/>
              <a:t>CoEs</a:t>
            </a:r>
            <a:r>
              <a:rPr lang="en-GB"/>
              <a:t> minimize silos and improve coordination across the organization.</a:t>
            </a:r>
          </a:p>
          <a:p>
            <a:endParaRPr lang="en-GB"/>
          </a:p>
          <a:p>
            <a:r>
              <a:rPr lang="en-GB"/>
              <a:t>---</a:t>
            </a:r>
          </a:p>
          <a:p>
            <a:endParaRPr lang="en-GB"/>
          </a:p>
          <a:p>
            <a:r>
              <a:rPr lang="en-GB"/>
              <a:t>### **3. Scalability and Adaptability**</a:t>
            </a:r>
          </a:p>
          <a:p>
            <a:r>
              <a:rPr lang="en-GB"/>
              <a:t>- **Team Topologies:** Provides a framework for evolving team structures as organizational needs change.</a:t>
            </a:r>
          </a:p>
          <a:p>
            <a:r>
              <a:rPr lang="en-GB"/>
              <a:t>- **ARTs:** Scale agile delivery across the enterprise by grouping multiple teams to work in alignment.</a:t>
            </a:r>
          </a:p>
          <a:p>
            <a:r>
              <a:rPr lang="en-GB"/>
              <a:t>- **</a:t>
            </a:r>
            <a:r>
              <a:rPr lang="en-GB" err="1"/>
              <a:t>CoEs</a:t>
            </a:r>
            <a:r>
              <a:rPr lang="en-GB"/>
              <a:t>:** Help scale expertise and best practices, ensuring that specialized knowledge is shared and applied consistently.</a:t>
            </a:r>
          </a:p>
          <a:p>
            <a:endParaRPr lang="en-GB"/>
          </a:p>
          <a:p>
            <a:r>
              <a:rPr lang="en-GB"/>
              <a:t>**Benefit:** The organization can scale effectively while ensuring teams remain agile, adaptive, and focused on value delivery.</a:t>
            </a:r>
          </a:p>
          <a:p>
            <a:endParaRPr lang="en-GB"/>
          </a:p>
          <a:p>
            <a:r>
              <a:rPr lang="en-GB"/>
              <a:t>---</a:t>
            </a:r>
          </a:p>
          <a:p>
            <a:endParaRPr lang="en-GB"/>
          </a:p>
          <a:p>
            <a:r>
              <a:rPr lang="en-GB"/>
              <a:t>### **4. Accelerated Delivery with Specialized Expertise**</a:t>
            </a:r>
          </a:p>
          <a:p>
            <a:r>
              <a:rPr lang="en-GB"/>
              <a:t>- **Team Topologies:** Enables specialized teams (e.g., enabling, platform, complicated subsystem) to accelerate delivery by unblocking stream-aligned teams.</a:t>
            </a:r>
          </a:p>
          <a:p>
            <a:r>
              <a:rPr lang="en-GB"/>
              <a:t>- **ARTs:** Ensure synchronization of delivery efforts across teams for predictable, incremental value delivery.</a:t>
            </a:r>
          </a:p>
          <a:p>
            <a:r>
              <a:rPr lang="en-GB"/>
              <a:t>- **</a:t>
            </a:r>
            <a:r>
              <a:rPr lang="en-GB" err="1"/>
              <a:t>CoEs</a:t>
            </a:r>
            <a:r>
              <a:rPr lang="en-GB"/>
              <a:t>:** Provide domain expertise (e.g., DevOps, AI/ML, compliance) to solve complex challenges and improve efficiency.</a:t>
            </a:r>
          </a:p>
          <a:p>
            <a:endParaRPr lang="en-GB"/>
          </a:p>
          <a:p>
            <a:r>
              <a:rPr lang="en-GB"/>
              <a:t>**Benefit:** Specialized expertise is seamlessly integrated into agile delivery, reducing bottlenecks and enhancing delivery velocity.</a:t>
            </a:r>
          </a:p>
          <a:p>
            <a:endParaRPr lang="en-GB"/>
          </a:p>
          <a:p>
            <a:r>
              <a:rPr lang="en-GB"/>
              <a:t>---</a:t>
            </a:r>
          </a:p>
          <a:p>
            <a:endParaRPr lang="en-GB"/>
          </a:p>
          <a:p>
            <a:r>
              <a:rPr lang="en-GB"/>
              <a:t>### **5. Improved Quality and Consistency**</a:t>
            </a:r>
          </a:p>
          <a:p>
            <a:r>
              <a:rPr lang="en-GB"/>
              <a:t>- **Team Topologies:** Focus on team autonomy while ensuring alignment through platform and enabling teams.</a:t>
            </a:r>
          </a:p>
          <a:p>
            <a:r>
              <a:rPr lang="en-GB"/>
              <a:t>- **ARTs:** Align team efforts to ensure that all deliverables meet shared PI objectives and quality standards.</a:t>
            </a:r>
          </a:p>
          <a:p>
            <a:r>
              <a:rPr lang="en-GB"/>
              <a:t>- **</a:t>
            </a:r>
            <a:r>
              <a:rPr lang="en-GB" err="1"/>
              <a:t>CoEs</a:t>
            </a:r>
            <a:r>
              <a:rPr lang="en-GB"/>
              <a:t>:** Define best practices, standards, and frameworks that ensure quality and consistency across teams and ARTs.</a:t>
            </a:r>
          </a:p>
          <a:p>
            <a:endParaRPr lang="en-GB"/>
          </a:p>
          <a:p>
            <a:r>
              <a:rPr lang="en-GB"/>
              <a:t>**Benefit:** Quality and consistency are baked into delivery processes, even in large-scale, complex environments.</a:t>
            </a:r>
          </a:p>
          <a:p>
            <a:endParaRPr lang="en-GB"/>
          </a:p>
          <a:p>
            <a:r>
              <a:rPr lang="en-GB"/>
              <a:t>---</a:t>
            </a:r>
          </a:p>
          <a:p>
            <a:endParaRPr lang="en-GB"/>
          </a:p>
          <a:p>
            <a:r>
              <a:rPr lang="en-GB"/>
              <a:t>### **6. Continuous Improvement and Innovation**</a:t>
            </a:r>
          </a:p>
          <a:p>
            <a:r>
              <a:rPr lang="en-GB"/>
              <a:t>- **Team Topologies:** Encourages teams to evolve their structure and processes to improve flow and reduce cognitive load.</a:t>
            </a:r>
          </a:p>
          <a:p>
            <a:r>
              <a:rPr lang="en-GB"/>
              <a:t>- **ARTs:** Foster a culture of continuous learning through Inspect and Adapt workshops and retrospectives.</a:t>
            </a:r>
          </a:p>
          <a:p>
            <a:r>
              <a:rPr lang="en-GB"/>
              <a:t>- **</a:t>
            </a:r>
            <a:r>
              <a:rPr lang="en-GB" err="1"/>
              <a:t>CoEs</a:t>
            </a:r>
            <a:r>
              <a:rPr lang="en-GB"/>
              <a:t>:** Drive innovation by exploring new technologies and practices, then disseminating insights to teams and ARTs.</a:t>
            </a:r>
          </a:p>
          <a:p>
            <a:endParaRPr lang="en-GB"/>
          </a:p>
          <a:p>
            <a:r>
              <a:rPr lang="en-GB"/>
              <a:t>**Benefit:** The combined approach promotes a culture of continuous learning and innovation at both the team and organizational levels.</a:t>
            </a:r>
          </a:p>
          <a:p>
            <a:endParaRPr lang="en-GB"/>
          </a:p>
          <a:p>
            <a:r>
              <a:rPr lang="en-GB"/>
              <a:t>---</a:t>
            </a:r>
          </a:p>
          <a:p>
            <a:endParaRPr lang="en-GB"/>
          </a:p>
          <a:p>
            <a:r>
              <a:rPr lang="en-GB"/>
              <a:t>### **7. Stronger Governance and Risk Management**</a:t>
            </a:r>
          </a:p>
          <a:p>
            <a:r>
              <a:rPr lang="en-GB"/>
              <a:t>- **Team Topologies:** Provides clarity on team roles and responsibilities, reducing ambiguity in governance.</a:t>
            </a:r>
          </a:p>
          <a:p>
            <a:r>
              <a:rPr lang="en-GB"/>
              <a:t>- **ARTs:** Synchronize delivery efforts, ensuring governance is maintained across large-scale initiatives.</a:t>
            </a:r>
          </a:p>
          <a:p>
            <a:r>
              <a:rPr lang="en-GB"/>
              <a:t>- **</a:t>
            </a:r>
            <a:r>
              <a:rPr lang="en-GB" err="1"/>
              <a:t>CoEs</a:t>
            </a:r>
            <a:r>
              <a:rPr lang="en-GB"/>
              <a:t>:** Focus on areas like compliance, security, and data governance, ensuring that all teams adhere to organizational and regulatory requirements.</a:t>
            </a:r>
          </a:p>
          <a:p>
            <a:endParaRPr lang="en-GB"/>
          </a:p>
          <a:p>
            <a:r>
              <a:rPr lang="en-GB"/>
              <a:t>**Benefit:** Risk is proactively managed without sacrificing agility or speed.</a:t>
            </a:r>
          </a:p>
          <a:p>
            <a:endParaRPr lang="en-GB"/>
          </a:p>
          <a:p>
            <a:r>
              <a:rPr lang="en-GB"/>
              <a:t>---</a:t>
            </a:r>
          </a:p>
          <a:p>
            <a:endParaRPr lang="en-GB"/>
          </a:p>
          <a:p>
            <a:r>
              <a:rPr lang="en-GB"/>
              <a:t>### **8. Increased Employee Engagement**</a:t>
            </a:r>
          </a:p>
          <a:p>
            <a:r>
              <a:rPr lang="en-GB"/>
              <a:t>- **Team Topologies:** Reduces cognitive load by structuring teams to focus on specific domains.</a:t>
            </a:r>
          </a:p>
          <a:p>
            <a:r>
              <a:rPr lang="en-GB"/>
              <a:t>- **ARTs:** Foster a sense of purpose and collaboration through alignment with value streams and regular planning events.</a:t>
            </a:r>
          </a:p>
          <a:p>
            <a:r>
              <a:rPr lang="en-GB"/>
              <a:t>- **</a:t>
            </a:r>
            <a:r>
              <a:rPr lang="en-GB" err="1"/>
              <a:t>CoEs</a:t>
            </a:r>
            <a:r>
              <a:rPr lang="en-GB"/>
              <a:t>:** Provide opportunities for skill development and career growth by allowing employees to specialize and innovate.</a:t>
            </a:r>
          </a:p>
          <a:p>
            <a:endParaRPr lang="en-GB"/>
          </a:p>
          <a:p>
            <a:r>
              <a:rPr lang="en-GB"/>
              <a:t>**Benefit:** Employees feel empowered, supported, and motivated, leading to higher engagement and retention.</a:t>
            </a:r>
          </a:p>
          <a:p>
            <a:endParaRPr lang="en-GB"/>
          </a:p>
          <a:p>
            <a:r>
              <a:rPr lang="en-GB"/>
              <a:t>---</a:t>
            </a:r>
          </a:p>
          <a:p>
            <a:endParaRPr lang="en-GB"/>
          </a:p>
          <a:p>
            <a:r>
              <a:rPr lang="en-GB"/>
              <a:t>### **9. Faster Time-to-Market**</a:t>
            </a:r>
          </a:p>
          <a:p>
            <a:r>
              <a:rPr lang="en-GB"/>
              <a:t>- **Team Topologies:** Streamlined teams focus on delivering value without unnecessary handoffs.</a:t>
            </a:r>
          </a:p>
          <a:p>
            <a:r>
              <a:rPr lang="en-GB"/>
              <a:t>- **ARTs:** Coordinate cross-team efforts for predictable, incremental delivery.</a:t>
            </a:r>
          </a:p>
          <a:p>
            <a:r>
              <a:rPr lang="en-GB"/>
              <a:t>- **</a:t>
            </a:r>
            <a:r>
              <a:rPr lang="en-GB" err="1"/>
              <a:t>CoEs</a:t>
            </a:r>
            <a:r>
              <a:rPr lang="en-GB"/>
              <a:t>:** Accelerate delivery by providing reusable frameworks, tools, and best practices.</a:t>
            </a:r>
          </a:p>
          <a:p>
            <a:endParaRPr lang="en-GB"/>
          </a:p>
          <a:p>
            <a:r>
              <a:rPr lang="en-GB"/>
              <a:t>**Benefit:** Reduced delivery bottlenecks and optimized workflows result in faster time-to-market.</a:t>
            </a:r>
          </a:p>
          <a:p>
            <a:endParaRPr lang="en-GB"/>
          </a:p>
          <a:p>
            <a:r>
              <a:rPr lang="en-GB"/>
              <a:t>---</a:t>
            </a:r>
          </a:p>
          <a:p>
            <a:endParaRPr lang="en-GB"/>
          </a:p>
          <a:p>
            <a:r>
              <a:rPr lang="en-GB"/>
              <a:t>### **10. Improved Organizational Resilience**</a:t>
            </a:r>
          </a:p>
          <a:p>
            <a:r>
              <a:rPr lang="en-GB"/>
              <a:t>- **Team Topologies:** Encourages adaptable team structures that evolve as the organization grows.</a:t>
            </a:r>
          </a:p>
          <a:p>
            <a:r>
              <a:rPr lang="en-GB"/>
              <a:t>- **ARTs:** Provide stability and predictability in delivery while allowing for adjustments during PI cycles.</a:t>
            </a:r>
          </a:p>
          <a:p>
            <a:r>
              <a:rPr lang="en-GB"/>
              <a:t>- **</a:t>
            </a:r>
            <a:r>
              <a:rPr lang="en-GB" err="1"/>
              <a:t>CoEs</a:t>
            </a:r>
            <a:r>
              <a:rPr lang="en-GB"/>
              <a:t>:** Centralize expertise and innovation, enabling the organization to respond quickly to changes in technology or market demands.</a:t>
            </a:r>
          </a:p>
          <a:p>
            <a:endParaRPr lang="en-GB"/>
          </a:p>
          <a:p>
            <a:r>
              <a:rPr lang="en-GB"/>
              <a:t>**Benefit:** The organization becomes more resilient and better equipped to handle challenges and seize opportunities.</a:t>
            </a:r>
          </a:p>
          <a:p>
            <a:endParaRPr lang="en-GB"/>
          </a:p>
          <a:p>
            <a:r>
              <a:rPr lang="en-GB"/>
              <a:t>---</a:t>
            </a:r>
          </a:p>
          <a:p>
            <a:endParaRPr lang="en-GB"/>
          </a:p>
          <a:p>
            <a:r>
              <a:rPr lang="en-GB"/>
              <a:t>### **Conclusion**</a:t>
            </a:r>
          </a:p>
          <a:p>
            <a:r>
              <a:rPr lang="en-GB"/>
              <a:t>By integrating **Team Topologies**, **ARTs**, and **</a:t>
            </a:r>
            <a:r>
              <a:rPr lang="en-GB" err="1"/>
              <a:t>CoEs</a:t>
            </a:r>
            <a:r>
              <a:rPr lang="en-GB"/>
              <a:t>**, organizations can achieve a powerful balance of **autonomy**, **alignment**, and **expertise**. This combination enhances collaboration, scalability, quality, and speed while fostering continuous improvement and innovation. It creates a resilient organization capable of delivering value efficiently and adapting to change.</a:t>
            </a:r>
          </a:p>
        </p:txBody>
      </p:sp>
      <p:sp>
        <p:nvSpPr>
          <p:cNvPr id="4" name="Foliennummernplatzhalter 3">
            <a:extLst>
              <a:ext uri="{FF2B5EF4-FFF2-40B4-BE49-F238E27FC236}">
                <a16:creationId xmlns:a16="http://schemas.microsoft.com/office/drawing/2014/main" id="{297DF817-D9F5-684D-5A70-F5470A87E4C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C50E0-3D2F-4919-A698-86375444C62D}" type="slidenum">
              <a:rPr kumimoji="0" lang="en-GB"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12962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D1B8D-BE14-B244-C6FB-5422814D19A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21B4833-C626-7E9C-346F-C2C34143281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95990C1-3B6B-1641-B408-FCC559301A18}"/>
              </a:ext>
            </a:extLst>
          </p:cNvPr>
          <p:cNvSpPr>
            <a:spLocks noGrp="1"/>
          </p:cNvSpPr>
          <p:nvPr>
            <p:ph type="body" idx="1"/>
          </p:nvPr>
        </p:nvSpPr>
        <p:spPr/>
        <p:txBody>
          <a:bodyPr/>
          <a:lstStyle/>
          <a:p>
            <a:endParaRPr lang="en-GB"/>
          </a:p>
        </p:txBody>
      </p:sp>
      <p:sp>
        <p:nvSpPr>
          <p:cNvPr id="4" name="Foliennummernplatzhalter 3">
            <a:extLst>
              <a:ext uri="{FF2B5EF4-FFF2-40B4-BE49-F238E27FC236}">
                <a16:creationId xmlns:a16="http://schemas.microsoft.com/office/drawing/2014/main" id="{9CE51A2D-4B02-DCD5-94E2-B6942DC2510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C50E0-3D2F-4919-A698-86375444C62D}" type="slidenum">
              <a:rPr kumimoji="0" lang="en-GB"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463664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3.emf"/><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white text">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8AB91C26-F403-4C96-8786-3BCB55230982}"/>
              </a:ext>
            </a:extLst>
          </p:cNvPr>
          <p:cNvGraphicFramePr>
            <a:graphicFrameLocks noChangeAspect="1"/>
          </p:cNvGraphicFramePr>
          <p:nvPr userDrawn="1">
            <p:custDataLst>
              <p:tags r:id="rId1"/>
            </p:custDataLst>
            <p:extLst>
              <p:ext uri="{D42A27DB-BD31-4B8C-83A1-F6EECF244321}">
                <p14:modId xmlns:p14="http://schemas.microsoft.com/office/powerpoint/2010/main" val="1086170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8AB91C26-F403-4C96-8786-3BCB552309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0" name="Bildplatzhalter 2">
            <a:extLst>
              <a:ext uri="{FF2B5EF4-FFF2-40B4-BE49-F238E27FC236}">
                <a16:creationId xmlns:a16="http://schemas.microsoft.com/office/drawing/2014/main" id="{EDD9E43E-D585-42CA-9DD2-902D72BAEAD6}"/>
              </a:ext>
            </a:extLst>
          </p:cNvPr>
          <p:cNvSpPr>
            <a:spLocks noGrp="1"/>
          </p:cNvSpPr>
          <p:nvPr>
            <p:ph type="pic" sz="quarter" idx="14" hasCustomPrompt="1"/>
          </p:nvPr>
        </p:nvSpPr>
        <p:spPr>
          <a:xfrm>
            <a:off x="188912" y="441325"/>
            <a:ext cx="8772526" cy="4519613"/>
          </a:xfrm>
          <a:solidFill>
            <a:schemeClr val="accent6"/>
          </a:solidFill>
        </p:spPr>
        <p:txBody>
          <a:bodyPr>
            <a:noAutofit/>
          </a:bodyPr>
          <a:lstStyle>
            <a:lvl1pPr marL="0" indent="0" rtl="0">
              <a:buNone/>
              <a:defRPr sz="1200">
                <a:solidFill>
                  <a:schemeClr val="bg1"/>
                </a:solidFill>
              </a:defRPr>
            </a:lvl1pPr>
          </a:lstStyle>
          <a:p>
            <a:r>
              <a:rPr lang="en-GB"/>
              <a:t>Insert title picture from imagepack</a:t>
            </a:r>
          </a:p>
        </p:txBody>
      </p:sp>
      <p:sp>
        <p:nvSpPr>
          <p:cNvPr id="2" name="Titel 1">
            <a:extLst>
              <a:ext uri="{FF2B5EF4-FFF2-40B4-BE49-F238E27FC236}">
                <a16:creationId xmlns:a16="http://schemas.microsoft.com/office/drawing/2014/main" id="{885F8693-AF29-4B40-AADF-E7EBE5EE63A4}"/>
              </a:ext>
            </a:extLst>
          </p:cNvPr>
          <p:cNvSpPr>
            <a:spLocks noGrp="1"/>
          </p:cNvSpPr>
          <p:nvPr>
            <p:ph type="ctrTitle" hasCustomPrompt="1"/>
          </p:nvPr>
        </p:nvSpPr>
        <p:spPr>
          <a:xfrm>
            <a:off x="978102" y="3486658"/>
            <a:ext cx="7191172" cy="541687"/>
          </a:xfrm>
        </p:spPr>
        <p:txBody>
          <a:bodyPr vert="horz" anchor="b"/>
          <a:lstStyle>
            <a:lvl1pPr algn="l" rtl="0">
              <a:lnSpc>
                <a:spcPct val="80000"/>
              </a:lnSpc>
              <a:defRPr sz="4400">
                <a:solidFill>
                  <a:schemeClr val="bg1"/>
                </a:solidFill>
              </a:defRPr>
            </a:lvl1pPr>
          </a:lstStyle>
          <a:p>
            <a:r>
              <a:rPr lang="en-GB"/>
              <a:t>Title of the presentation</a:t>
            </a:r>
          </a:p>
        </p:txBody>
      </p:sp>
      <p:sp>
        <p:nvSpPr>
          <p:cNvPr id="3" name="Untertitel 2">
            <a:extLst>
              <a:ext uri="{FF2B5EF4-FFF2-40B4-BE49-F238E27FC236}">
                <a16:creationId xmlns:a16="http://schemas.microsoft.com/office/drawing/2014/main" id="{A508BEB2-7EB4-4230-96D1-D4E53A9E54F4}"/>
              </a:ext>
            </a:extLst>
          </p:cNvPr>
          <p:cNvSpPr>
            <a:spLocks noGrp="1"/>
          </p:cNvSpPr>
          <p:nvPr>
            <p:ph type="subTitle" idx="1" hasCustomPrompt="1"/>
          </p:nvPr>
        </p:nvSpPr>
        <p:spPr>
          <a:xfrm>
            <a:off x="982662" y="4162521"/>
            <a:ext cx="7191172" cy="193899"/>
          </a:xfrm>
        </p:spPr>
        <p:txBody>
          <a:bodyPr/>
          <a:lstStyle>
            <a:lvl1pPr marL="0" indent="0" algn="l" rtl="0">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Subtitle or author/date</a:t>
            </a:r>
          </a:p>
        </p:txBody>
      </p:sp>
      <p:grpSp>
        <p:nvGrpSpPr>
          <p:cNvPr id="11" name="Gruppieren 10">
            <a:extLst>
              <a:ext uri="{FF2B5EF4-FFF2-40B4-BE49-F238E27FC236}">
                <a16:creationId xmlns:a16="http://schemas.microsoft.com/office/drawing/2014/main" id="{8E7DFFA7-B328-4C0B-A722-A9F3F394A9E1}"/>
              </a:ext>
            </a:extLst>
          </p:cNvPr>
          <p:cNvGrpSpPr/>
          <p:nvPr userDrawn="1"/>
        </p:nvGrpSpPr>
        <p:grpSpPr>
          <a:xfrm>
            <a:off x="7767501" y="106363"/>
            <a:ext cx="1193937" cy="221456"/>
            <a:chOff x="8174038" y="147638"/>
            <a:chExt cx="787400" cy="146050"/>
          </a:xfrm>
        </p:grpSpPr>
        <p:sp>
          <p:nvSpPr>
            <p:cNvPr id="12" name="AutoShape 89">
              <a:extLst>
                <a:ext uri="{FF2B5EF4-FFF2-40B4-BE49-F238E27FC236}">
                  <a16:creationId xmlns:a16="http://schemas.microsoft.com/office/drawing/2014/main" id="{7C4FDAF8-A83B-46AD-AA3B-F5A7A0F6126E}"/>
                </a:ext>
              </a:extLst>
            </p:cNvPr>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eaLnBrk="1"/>
              <a:endParaRPr lang="en-GB"/>
            </a:p>
          </p:txBody>
        </p:sp>
        <p:sp>
          <p:nvSpPr>
            <p:cNvPr id="13" name="Rectangle 91">
              <a:extLst>
                <a:ext uri="{FF2B5EF4-FFF2-40B4-BE49-F238E27FC236}">
                  <a16:creationId xmlns:a16="http://schemas.microsoft.com/office/drawing/2014/main" id="{22565958-9143-4591-8A6D-8370112D04FE}"/>
                </a:ext>
              </a:extLst>
            </p:cNvPr>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14" name="Rectangle 92">
              <a:extLst>
                <a:ext uri="{FF2B5EF4-FFF2-40B4-BE49-F238E27FC236}">
                  <a16:creationId xmlns:a16="http://schemas.microsoft.com/office/drawing/2014/main" id="{33926334-725E-4CB6-ABD5-6286067A0F7A}"/>
                </a:ext>
              </a:extLst>
            </p:cNvPr>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15" name="Freeform 93">
              <a:extLst>
                <a:ext uri="{FF2B5EF4-FFF2-40B4-BE49-F238E27FC236}">
                  <a16:creationId xmlns:a16="http://schemas.microsoft.com/office/drawing/2014/main" id="{80BA24E1-BD4A-4A30-A2C9-DC53E49710D5}"/>
                </a:ext>
              </a:extLst>
            </p:cNvPr>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16" name="Freeform 94">
              <a:extLst>
                <a:ext uri="{FF2B5EF4-FFF2-40B4-BE49-F238E27FC236}">
                  <a16:creationId xmlns:a16="http://schemas.microsoft.com/office/drawing/2014/main" id="{7DE60673-998F-41A5-8AAF-80DAB3A01B8E}"/>
                </a:ext>
              </a:extLst>
            </p:cNvPr>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17" name="Freeform 95">
              <a:extLst>
                <a:ext uri="{FF2B5EF4-FFF2-40B4-BE49-F238E27FC236}">
                  <a16:creationId xmlns:a16="http://schemas.microsoft.com/office/drawing/2014/main" id="{0F8D1925-4F86-478B-869F-E2BA457B4E22}"/>
                </a:ext>
              </a:extLst>
            </p:cNvPr>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grpSp>
      <p:grpSp>
        <p:nvGrpSpPr>
          <p:cNvPr id="18" name="Gruppieren 17">
            <a:extLst>
              <a:ext uri="{FF2B5EF4-FFF2-40B4-BE49-F238E27FC236}">
                <a16:creationId xmlns:a16="http://schemas.microsoft.com/office/drawing/2014/main" id="{6D58A318-127D-4B65-AA0E-18925D5190ED}"/>
              </a:ext>
            </a:extLst>
          </p:cNvPr>
          <p:cNvGrpSpPr/>
          <p:nvPr userDrawn="1"/>
        </p:nvGrpSpPr>
        <p:grpSpPr>
          <a:xfrm>
            <a:off x="-275113" y="-292561"/>
            <a:ext cx="9702165" cy="5750386"/>
            <a:chOff x="-275113" y="-292561"/>
            <a:chExt cx="9702165" cy="5750386"/>
          </a:xfrm>
        </p:grpSpPr>
        <p:grpSp>
          <p:nvGrpSpPr>
            <p:cNvPr id="19" name="Gruppieren 18">
              <a:extLst>
                <a:ext uri="{FF2B5EF4-FFF2-40B4-BE49-F238E27FC236}">
                  <a16:creationId xmlns:a16="http://schemas.microsoft.com/office/drawing/2014/main" id="{4E796D1D-C713-4571-BE40-57B8ECB63F58}"/>
                </a:ext>
              </a:extLst>
            </p:cNvPr>
            <p:cNvGrpSpPr/>
            <p:nvPr userDrawn="1"/>
          </p:nvGrpSpPr>
          <p:grpSpPr>
            <a:xfrm>
              <a:off x="186532" y="5290185"/>
              <a:ext cx="8772525" cy="167640"/>
              <a:chOff x="186532" y="-281940"/>
              <a:chExt cx="8772525" cy="708660"/>
            </a:xfrm>
          </p:grpSpPr>
          <p:cxnSp>
            <p:nvCxnSpPr>
              <p:cNvPr id="47" name="Gerade Verbindung 45">
                <a:extLst>
                  <a:ext uri="{FF2B5EF4-FFF2-40B4-BE49-F238E27FC236}">
                    <a16:creationId xmlns:a16="http://schemas.microsoft.com/office/drawing/2014/main" id="{E311512A-15DA-4514-B7F8-75CF894B0BF8}"/>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6">
                <a:extLst>
                  <a:ext uri="{FF2B5EF4-FFF2-40B4-BE49-F238E27FC236}">
                    <a16:creationId xmlns:a16="http://schemas.microsoft.com/office/drawing/2014/main" id="{3404F7ED-84D8-46A5-A992-C6AA3E2D1693}"/>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7">
                <a:extLst>
                  <a:ext uri="{FF2B5EF4-FFF2-40B4-BE49-F238E27FC236}">
                    <a16:creationId xmlns:a16="http://schemas.microsoft.com/office/drawing/2014/main" id="{91E22AED-F13E-4414-886D-7E7F397E2703}"/>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8">
                <a:extLst>
                  <a:ext uri="{FF2B5EF4-FFF2-40B4-BE49-F238E27FC236}">
                    <a16:creationId xmlns:a16="http://schemas.microsoft.com/office/drawing/2014/main" id="{A3905A2E-F4F4-4803-B4C1-FA6AE8239C39}"/>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49">
                <a:extLst>
                  <a:ext uri="{FF2B5EF4-FFF2-40B4-BE49-F238E27FC236}">
                    <a16:creationId xmlns:a16="http://schemas.microsoft.com/office/drawing/2014/main" id="{4F6CFE5A-7D54-4AFA-BD8F-EA01B6456EA8}"/>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Gerade Verbindung 50">
                <a:extLst>
                  <a:ext uri="{FF2B5EF4-FFF2-40B4-BE49-F238E27FC236}">
                    <a16:creationId xmlns:a16="http://schemas.microsoft.com/office/drawing/2014/main" id="{B932CADF-22D3-4D11-8125-BC108E273DE4}"/>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Gerade Verbindung 51">
                <a:extLst>
                  <a:ext uri="{FF2B5EF4-FFF2-40B4-BE49-F238E27FC236}">
                    <a16:creationId xmlns:a16="http://schemas.microsoft.com/office/drawing/2014/main" id="{538D7891-1897-48C6-B86F-944655834241}"/>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52">
                <a:extLst>
                  <a:ext uri="{FF2B5EF4-FFF2-40B4-BE49-F238E27FC236}">
                    <a16:creationId xmlns:a16="http://schemas.microsoft.com/office/drawing/2014/main" id="{036173ED-2914-468A-B201-D7B08C17AAA8}"/>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53">
                <a:extLst>
                  <a:ext uri="{FF2B5EF4-FFF2-40B4-BE49-F238E27FC236}">
                    <a16:creationId xmlns:a16="http://schemas.microsoft.com/office/drawing/2014/main" id="{35D3FEAC-1BF5-4CBF-AB18-362E19D5E696}"/>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54">
                <a:extLst>
                  <a:ext uri="{FF2B5EF4-FFF2-40B4-BE49-F238E27FC236}">
                    <a16:creationId xmlns:a16="http://schemas.microsoft.com/office/drawing/2014/main" id="{7BD787A6-B56A-44F3-8AAA-13E24BB580C5}"/>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Gerade Verbindung 55">
                <a:extLst>
                  <a:ext uri="{FF2B5EF4-FFF2-40B4-BE49-F238E27FC236}">
                    <a16:creationId xmlns:a16="http://schemas.microsoft.com/office/drawing/2014/main" id="{C844FC04-006F-4C72-95DF-5CF4A02AF4B7}"/>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Gerade Verbindung 56">
                <a:extLst>
                  <a:ext uri="{FF2B5EF4-FFF2-40B4-BE49-F238E27FC236}">
                    <a16:creationId xmlns:a16="http://schemas.microsoft.com/office/drawing/2014/main" id="{71F43D33-EE20-4190-93A7-7897861D9FD5}"/>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0" name="Gerade Verbindung 31">
              <a:extLst>
                <a:ext uri="{FF2B5EF4-FFF2-40B4-BE49-F238E27FC236}">
                  <a16:creationId xmlns:a16="http://schemas.microsoft.com/office/drawing/2014/main" id="{2E13DD1B-AE7E-4CD8-94CE-F6026E773552}"/>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Gerade Verbindung 32">
              <a:extLst>
                <a:ext uri="{FF2B5EF4-FFF2-40B4-BE49-F238E27FC236}">
                  <a16:creationId xmlns:a16="http://schemas.microsoft.com/office/drawing/2014/main" id="{B8C4A34B-6F3D-4D7A-8660-41DFC231B7DD}"/>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 Verbindung 33">
              <a:extLst>
                <a:ext uri="{FF2B5EF4-FFF2-40B4-BE49-F238E27FC236}">
                  <a16:creationId xmlns:a16="http://schemas.microsoft.com/office/drawing/2014/main" id="{782FE10F-28B8-4079-AA1F-C0503886BFB5}"/>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Gerade Verbindung 34">
              <a:extLst>
                <a:ext uri="{FF2B5EF4-FFF2-40B4-BE49-F238E27FC236}">
                  <a16:creationId xmlns:a16="http://schemas.microsoft.com/office/drawing/2014/main" id="{BCA6FBE9-20A4-4EEE-84D5-379048129C3A}"/>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Gerade Verbindung 35">
              <a:extLst>
                <a:ext uri="{FF2B5EF4-FFF2-40B4-BE49-F238E27FC236}">
                  <a16:creationId xmlns:a16="http://schemas.microsoft.com/office/drawing/2014/main" id="{DC2C22BF-878C-4B1F-8646-E583F8EA27FB}"/>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Gerade Verbindung 36">
              <a:extLst>
                <a:ext uri="{FF2B5EF4-FFF2-40B4-BE49-F238E27FC236}">
                  <a16:creationId xmlns:a16="http://schemas.microsoft.com/office/drawing/2014/main" id="{14CBFA2F-5ECC-4535-BBB2-498688A6663F}"/>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Gerade Verbindung 37">
              <a:extLst>
                <a:ext uri="{FF2B5EF4-FFF2-40B4-BE49-F238E27FC236}">
                  <a16:creationId xmlns:a16="http://schemas.microsoft.com/office/drawing/2014/main" id="{0BD7F3CD-7C77-4E36-88EA-A65BEB062FE0}"/>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Gerade Verbindung 38">
              <a:extLst>
                <a:ext uri="{FF2B5EF4-FFF2-40B4-BE49-F238E27FC236}">
                  <a16:creationId xmlns:a16="http://schemas.microsoft.com/office/drawing/2014/main" id="{83FF7A65-D30C-4359-BD28-E927BF4DA6B1}"/>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Gerade Verbindung 39">
              <a:extLst>
                <a:ext uri="{FF2B5EF4-FFF2-40B4-BE49-F238E27FC236}">
                  <a16:creationId xmlns:a16="http://schemas.microsoft.com/office/drawing/2014/main" id="{83E268AC-F108-443B-A543-9D85655DE3CF}"/>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Gerade Verbindung 40">
              <a:extLst>
                <a:ext uri="{FF2B5EF4-FFF2-40B4-BE49-F238E27FC236}">
                  <a16:creationId xmlns:a16="http://schemas.microsoft.com/office/drawing/2014/main" id="{9181BF2B-3A49-4F03-B2E8-E5D90B31ED97}"/>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Gerade Verbindung 41">
              <a:extLst>
                <a:ext uri="{FF2B5EF4-FFF2-40B4-BE49-F238E27FC236}">
                  <a16:creationId xmlns:a16="http://schemas.microsoft.com/office/drawing/2014/main" id="{6D4C75E1-BF6D-4648-AF75-CC34EF45DF4F}"/>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Gerade Verbindung 42">
              <a:extLst>
                <a:ext uri="{FF2B5EF4-FFF2-40B4-BE49-F238E27FC236}">
                  <a16:creationId xmlns:a16="http://schemas.microsoft.com/office/drawing/2014/main" id="{8949B9EE-1654-4D11-9819-B13F4A9D2EE9}"/>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Gerade Verbindung 43">
              <a:extLst>
                <a:ext uri="{FF2B5EF4-FFF2-40B4-BE49-F238E27FC236}">
                  <a16:creationId xmlns:a16="http://schemas.microsoft.com/office/drawing/2014/main" id="{78C0520A-4FE2-4B52-BFC6-87ADB5264B55}"/>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Gerade Verbindung 44">
              <a:extLst>
                <a:ext uri="{FF2B5EF4-FFF2-40B4-BE49-F238E27FC236}">
                  <a16:creationId xmlns:a16="http://schemas.microsoft.com/office/drawing/2014/main" id="{94651467-00D8-48ED-BDDB-B893F72B4025}"/>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FF2B5EF4-FFF2-40B4-BE49-F238E27FC236}">
                  <a16:creationId xmlns:a16="http://schemas.microsoft.com/office/drawing/2014/main" id="{990750BD-95C5-48B1-B3A7-E6AF90A7B08C}"/>
                </a:ext>
              </a:extLst>
            </p:cNvPr>
            <p:cNvGrpSpPr/>
            <p:nvPr userDrawn="1"/>
          </p:nvGrpSpPr>
          <p:grpSpPr>
            <a:xfrm>
              <a:off x="186532" y="-292561"/>
              <a:ext cx="8772525" cy="167640"/>
              <a:chOff x="186532" y="-281940"/>
              <a:chExt cx="8772525" cy="708660"/>
            </a:xfrm>
          </p:grpSpPr>
          <p:cxnSp>
            <p:nvCxnSpPr>
              <p:cNvPr id="35" name="Gerade Verbindung 45">
                <a:extLst>
                  <a:ext uri="{FF2B5EF4-FFF2-40B4-BE49-F238E27FC236}">
                    <a16:creationId xmlns:a16="http://schemas.microsoft.com/office/drawing/2014/main" id="{389DE338-4535-465C-B086-BE80F50FEA3E}"/>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Gerade Verbindung 46">
                <a:extLst>
                  <a:ext uri="{FF2B5EF4-FFF2-40B4-BE49-F238E27FC236}">
                    <a16:creationId xmlns:a16="http://schemas.microsoft.com/office/drawing/2014/main" id="{84350943-DCC6-4960-BE21-2DE1CB202048}"/>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Gerade Verbindung 47">
                <a:extLst>
                  <a:ext uri="{FF2B5EF4-FFF2-40B4-BE49-F238E27FC236}">
                    <a16:creationId xmlns:a16="http://schemas.microsoft.com/office/drawing/2014/main" id="{5A11A802-4244-4F3B-B81B-0FCAF16F133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Gerade Verbindung 48">
                <a:extLst>
                  <a:ext uri="{FF2B5EF4-FFF2-40B4-BE49-F238E27FC236}">
                    <a16:creationId xmlns:a16="http://schemas.microsoft.com/office/drawing/2014/main" id="{D9525B08-18BC-4CFA-A146-CF25B34DD657}"/>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Gerade Verbindung 49">
                <a:extLst>
                  <a:ext uri="{FF2B5EF4-FFF2-40B4-BE49-F238E27FC236}">
                    <a16:creationId xmlns:a16="http://schemas.microsoft.com/office/drawing/2014/main" id="{F784D934-EA56-46F2-816A-BEBA149FFD38}"/>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Gerade Verbindung 50">
                <a:extLst>
                  <a:ext uri="{FF2B5EF4-FFF2-40B4-BE49-F238E27FC236}">
                    <a16:creationId xmlns:a16="http://schemas.microsoft.com/office/drawing/2014/main" id="{750A58A5-E640-4C2A-9EBB-168F306FFBD0}"/>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Gerade Verbindung 51">
                <a:extLst>
                  <a:ext uri="{FF2B5EF4-FFF2-40B4-BE49-F238E27FC236}">
                    <a16:creationId xmlns:a16="http://schemas.microsoft.com/office/drawing/2014/main" id="{330A6301-185A-4D23-A893-264602BFA1EC}"/>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Gerade Verbindung 52">
                <a:extLst>
                  <a:ext uri="{FF2B5EF4-FFF2-40B4-BE49-F238E27FC236}">
                    <a16:creationId xmlns:a16="http://schemas.microsoft.com/office/drawing/2014/main" id="{6CD397A7-6084-4041-97DF-5BBB62EE08E5}"/>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Gerade Verbindung 53">
                <a:extLst>
                  <a:ext uri="{FF2B5EF4-FFF2-40B4-BE49-F238E27FC236}">
                    <a16:creationId xmlns:a16="http://schemas.microsoft.com/office/drawing/2014/main" id="{AF24336F-455E-42A3-873E-915413DBFBE7}"/>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Gerade Verbindung 54">
                <a:extLst>
                  <a:ext uri="{FF2B5EF4-FFF2-40B4-BE49-F238E27FC236}">
                    <a16:creationId xmlns:a16="http://schemas.microsoft.com/office/drawing/2014/main" id="{2563D679-24E9-476A-A364-D1D7DC55352E}"/>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Gerade Verbindung 55">
                <a:extLst>
                  <a:ext uri="{FF2B5EF4-FFF2-40B4-BE49-F238E27FC236}">
                    <a16:creationId xmlns:a16="http://schemas.microsoft.com/office/drawing/2014/main" id="{C591B774-EC15-4D5C-A981-42CCF19F753B}"/>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Gerade Verbindung 56">
                <a:extLst>
                  <a:ext uri="{FF2B5EF4-FFF2-40B4-BE49-F238E27FC236}">
                    <a16:creationId xmlns:a16="http://schemas.microsoft.com/office/drawing/2014/main" id="{C54B1760-96EA-4E53-B26D-1D23AFC72421}"/>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61" name="Gruppieren 60">
            <a:extLst>
              <a:ext uri="{FF2B5EF4-FFF2-40B4-BE49-F238E27FC236}">
                <a16:creationId xmlns:a16="http://schemas.microsoft.com/office/drawing/2014/main" id="{35221742-5EFF-4A62-8F96-C0308B5DDD60}"/>
              </a:ext>
            </a:extLst>
          </p:cNvPr>
          <p:cNvGrpSpPr/>
          <p:nvPr userDrawn="1"/>
        </p:nvGrpSpPr>
        <p:grpSpPr>
          <a:xfrm>
            <a:off x="9542551" y="432506"/>
            <a:ext cx="1614235" cy="1120234"/>
            <a:chOff x="9463668" y="1940312"/>
            <a:chExt cx="1614235" cy="1120234"/>
          </a:xfrm>
        </p:grpSpPr>
        <p:sp>
          <p:nvSpPr>
            <p:cNvPr id="62" name="Textfeld 61">
              <a:extLst>
                <a:ext uri="{FF2B5EF4-FFF2-40B4-BE49-F238E27FC236}">
                  <a16:creationId xmlns:a16="http://schemas.microsoft.com/office/drawing/2014/main" id="{D14D18A4-C473-414D-BFC1-80DE4A7CC517}"/>
                </a:ext>
              </a:extLst>
            </p:cNvPr>
            <p:cNvSpPr txBox="1"/>
            <p:nvPr/>
          </p:nvSpPr>
          <p:spPr>
            <a:xfrm>
              <a:off x="9463668" y="1940312"/>
              <a:ext cx="1614235" cy="1120234"/>
            </a:xfrm>
            <a:prstGeom prst="rect">
              <a:avLst/>
            </a:prstGeom>
            <a:solidFill>
              <a:srgbClr val="EC628B"/>
            </a:solidFill>
            <a:ln>
              <a:noFill/>
            </a:ln>
          </p:spPr>
          <p:txBody>
            <a:bodyPr wrap="square" lIns="108000" tIns="468000" rIns="108000" bIns="108000" rtlCol="0">
              <a:spAutoFit/>
            </a:bodyPr>
            <a:lstStyle/>
            <a:p>
              <a:pPr rtl="0"/>
              <a:r>
                <a:rPr lang="en-GB" sz="700">
                  <a:solidFill>
                    <a:schemeClr val="bg1"/>
                  </a:solidFill>
                </a:rPr>
                <a:t>This is a title slide for dark images. Insert an 11 columns picture from the GFT image pack with the image placeholder or change image by right click. </a:t>
              </a:r>
            </a:p>
          </p:txBody>
        </p:sp>
        <p:sp>
          <p:nvSpPr>
            <p:cNvPr id="63" name="Freihandform: Form 122">
              <a:extLst>
                <a:ext uri="{FF2B5EF4-FFF2-40B4-BE49-F238E27FC236}">
                  <a16:creationId xmlns:a16="http://schemas.microsoft.com/office/drawing/2014/main" id="{2CA2BC5D-CAA3-4EA1-8268-DD3C8436BBFB}"/>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rtl="0"/>
              <a:endParaRPr lang="en-GB">
                <a:solidFill>
                  <a:schemeClr val="dk1"/>
                </a:solidFill>
              </a:endParaRPr>
            </a:p>
          </p:txBody>
        </p:sp>
      </p:grpSp>
      <p:sp>
        <p:nvSpPr>
          <p:cNvPr id="64" name="Textfeld 63">
            <a:extLst>
              <a:ext uri="{FF2B5EF4-FFF2-40B4-BE49-F238E27FC236}">
                <a16:creationId xmlns:a16="http://schemas.microsoft.com/office/drawing/2014/main" id="{D948E8BE-E6A9-48F3-AAF7-86EF2D602FB5}"/>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pPr rtl="0"/>
            <a:r>
              <a:rPr lang="en-GB" sz="600" b="1"/>
              <a:t>© 2024 | GFT Technologies SE and its affiliates. All rights reserved.</a:t>
            </a:r>
          </a:p>
        </p:txBody>
      </p:sp>
    </p:spTree>
    <p:extLst>
      <p:ext uri="{BB962C8B-B14F-4D97-AF65-F5344CB8AC3E}">
        <p14:creationId xmlns:p14="http://schemas.microsoft.com/office/powerpoint/2010/main" val="1743213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text black">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7388692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hteck 5"/>
          <p:cNvSpPr/>
          <p:nvPr userDrawn="1"/>
        </p:nvSpPr>
        <p:spPr>
          <a:xfrm>
            <a:off x="188912" y="441325"/>
            <a:ext cx="8769351" cy="4519613"/>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eaLnBrk="1"/>
            <a:endParaRPr lang="en-GB" sz="1200">
              <a:solidFill>
                <a:schemeClr val="tx1"/>
              </a:solidFill>
            </a:endParaRPr>
          </a:p>
        </p:txBody>
      </p:sp>
      <p:sp>
        <p:nvSpPr>
          <p:cNvPr id="11" name="Titel 10"/>
          <p:cNvSpPr>
            <a:spLocks noGrp="1"/>
          </p:cNvSpPr>
          <p:nvPr>
            <p:ph type="title" hasCustomPrompt="1"/>
          </p:nvPr>
        </p:nvSpPr>
        <p:spPr/>
        <p:txBody>
          <a:bodyPr vert="horz"/>
          <a:lstStyle>
            <a:lvl1pPr rtl="0">
              <a:defRPr>
                <a:solidFill>
                  <a:schemeClr val="bg1"/>
                </a:solidFill>
              </a:defRPr>
            </a:lvl1pPr>
          </a:lstStyle>
          <a:p>
            <a:r>
              <a:rPr lang="en-GB"/>
              <a:t>Headline</a:t>
            </a:r>
          </a:p>
        </p:txBody>
      </p:sp>
      <p:sp>
        <p:nvSpPr>
          <p:cNvPr id="3" name="Textplatzhalter 2"/>
          <p:cNvSpPr>
            <a:spLocks noGrp="1"/>
          </p:cNvSpPr>
          <p:nvPr>
            <p:ph type="body" sz="quarter" idx="10" hasCustomPrompt="1"/>
          </p:nvPr>
        </p:nvSpPr>
        <p:spPr>
          <a:xfrm>
            <a:off x="978102" y="1263728"/>
            <a:ext cx="7191375" cy="1166473"/>
          </a:xfrm>
        </p:spPr>
        <p:txBody>
          <a:bodyPr>
            <a:noAutofit/>
          </a:bodyPr>
          <a:lstStyle>
            <a:lvl1pPr rtl="0">
              <a:buClr>
                <a:schemeClr val="bg1"/>
              </a:buClr>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p>
        </p:txBody>
      </p:sp>
      <p:sp>
        <p:nvSpPr>
          <p:cNvPr id="9" name="Textplatzhalter 4">
            <a:extLst>
              <a:ext uri="{FF2B5EF4-FFF2-40B4-BE49-F238E27FC236}">
                <a16:creationId xmlns:a16="http://schemas.microsoft.com/office/drawing/2014/main" id="{54FA93F6-62E7-41DF-8661-4C3CF8F4CB7E}"/>
              </a:ext>
            </a:extLst>
          </p:cNvPr>
          <p:cNvSpPr>
            <a:spLocks noGrp="1"/>
          </p:cNvSpPr>
          <p:nvPr>
            <p:ph type="body" sz="quarter" idx="12" hasCustomPrompt="1"/>
          </p:nvPr>
        </p:nvSpPr>
        <p:spPr>
          <a:xfrm>
            <a:off x="3371850" y="86336"/>
            <a:ext cx="720000" cy="249299"/>
          </a:xfrm>
        </p:spPr>
        <p:txBody>
          <a:bodyPr>
            <a:noAutofit/>
          </a:bodyPr>
          <a:lstStyle>
            <a:lvl1pPr marL="0" indent="0" rtl="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p>
        </p:txBody>
      </p:sp>
      <p:sp>
        <p:nvSpPr>
          <p:cNvPr id="2" name="Fußzeilenplatzhalter 1">
            <a:extLst>
              <a:ext uri="{FF2B5EF4-FFF2-40B4-BE49-F238E27FC236}">
                <a16:creationId xmlns:a16="http://schemas.microsoft.com/office/drawing/2014/main" id="{2EF12584-1E1D-4D71-86E5-BC9768D30C2A}"/>
              </a:ext>
            </a:extLst>
          </p:cNvPr>
          <p:cNvSpPr>
            <a:spLocks noGrp="1"/>
          </p:cNvSpPr>
          <p:nvPr>
            <p:ph type="ftr" sz="quarter" idx="13"/>
          </p:nvPr>
        </p:nvSpPr>
        <p:spPr/>
        <p:txBody>
          <a:bodyPr anchor="t"/>
          <a:lstStyle>
            <a:lvl1pPr rtl="0">
              <a:defRPr>
                <a:solidFill>
                  <a:schemeClr val="bg1"/>
                </a:solidFill>
              </a:defRPr>
            </a:lvl1pPr>
          </a:lstStyle>
          <a:p>
            <a:r>
              <a:rPr lang="en-GB"/>
              <a:t>Type here if  add info needed  for every slide</a:t>
            </a:r>
          </a:p>
        </p:txBody>
      </p:sp>
      <p:sp>
        <p:nvSpPr>
          <p:cNvPr id="10" name="Datumsplatzhalter 28">
            <a:extLst>
              <a:ext uri="{FF2B5EF4-FFF2-40B4-BE49-F238E27FC236}">
                <a16:creationId xmlns:a16="http://schemas.microsoft.com/office/drawing/2014/main" id="{BAB9F7FD-167F-4D76-A58E-3692018ECC4B}"/>
              </a:ext>
            </a:extLst>
          </p:cNvPr>
          <p:cNvSpPr>
            <a:spLocks noGrp="1"/>
          </p:cNvSpPr>
          <p:nvPr>
            <p:ph type="dt" sz="half" idx="2"/>
          </p:nvPr>
        </p:nvSpPr>
        <p:spPr>
          <a:xfrm>
            <a:off x="2579688" y="5003805"/>
            <a:ext cx="791957" cy="92333"/>
          </a:xfrm>
          <a:prstGeom prst="rect">
            <a:avLst/>
          </a:prstGeom>
          <a:noFill/>
          <a:ln w="9525">
            <a:noFill/>
            <a:miter lim="800000"/>
            <a:headEnd/>
            <a:tailEnd/>
          </a:ln>
        </p:spPr>
        <p:txBody>
          <a:bodyPr wrap="square" lIns="0" tIns="0" rIns="0" bIns="0" anchor="ctr">
            <a:spAutoFit/>
          </a:bodyPr>
          <a:lstStyle>
            <a:lvl1pPr algn="l" rtl="0">
              <a:defRPr lang="de-DE" sz="600" b="1" smtClean="0">
                <a:solidFill>
                  <a:srgbClr val="000000"/>
                </a:solidFill>
              </a:defRPr>
            </a:lvl1pPr>
          </a:lstStyle>
          <a:p>
            <a:pPr defTabSz="685800"/>
            <a:fld id="{A07A4FF8-07D2-4673-879B-124D2989777A}" type="datetime4">
              <a:rPr lang="en-GB" smtClean="0"/>
              <a:pPr defTabSz="685800"/>
              <a:t>11 January 2026</a:t>
            </a:fld>
            <a:endParaRPr lang="en-GB"/>
          </a:p>
        </p:txBody>
      </p:sp>
      <p:grpSp>
        <p:nvGrpSpPr>
          <p:cNvPr id="14" name="Gruppieren 13">
            <a:extLst>
              <a:ext uri="{FF2B5EF4-FFF2-40B4-BE49-F238E27FC236}">
                <a16:creationId xmlns:a16="http://schemas.microsoft.com/office/drawing/2014/main" id="{036C35F1-7BE6-4BC6-A109-3B16F2C59DAB}"/>
              </a:ext>
            </a:extLst>
          </p:cNvPr>
          <p:cNvGrpSpPr/>
          <p:nvPr userDrawn="1"/>
        </p:nvGrpSpPr>
        <p:grpSpPr>
          <a:xfrm>
            <a:off x="9542551" y="432506"/>
            <a:ext cx="1614235" cy="797069"/>
            <a:chOff x="9463668" y="1940312"/>
            <a:chExt cx="1614235" cy="797069"/>
          </a:xfrm>
        </p:grpSpPr>
        <p:sp>
          <p:nvSpPr>
            <p:cNvPr id="15" name="Textfeld 14">
              <a:extLst>
                <a:ext uri="{FF2B5EF4-FFF2-40B4-BE49-F238E27FC236}">
                  <a16:creationId xmlns:a16="http://schemas.microsoft.com/office/drawing/2014/main" id="{D388EEE5-81A8-4A13-AF6A-955E39AA116E}"/>
                </a:ext>
              </a:extLst>
            </p:cNvPr>
            <p:cNvSpPr txBox="1"/>
            <p:nvPr/>
          </p:nvSpPr>
          <p:spPr>
            <a:xfrm>
              <a:off x="9463668" y="1940312"/>
              <a:ext cx="1614235" cy="797069"/>
            </a:xfrm>
            <a:prstGeom prst="rect">
              <a:avLst/>
            </a:prstGeom>
            <a:solidFill>
              <a:srgbClr val="EC628B"/>
            </a:solidFill>
            <a:ln>
              <a:noFill/>
            </a:ln>
          </p:spPr>
          <p:txBody>
            <a:bodyPr wrap="square" lIns="108000" tIns="468000" rIns="108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a:solidFill>
                    <a:schemeClr val="bg1"/>
                  </a:solidFill>
                </a:rPr>
                <a:t>This is a black slide</a:t>
              </a:r>
              <a:br>
                <a:rPr lang="en-GB" sz="700">
                  <a:solidFill>
                    <a:schemeClr val="bg1"/>
                  </a:solidFill>
                </a:rPr>
              </a:br>
              <a:r>
                <a:rPr lang="en-GB" sz="700">
                  <a:solidFill>
                    <a:schemeClr val="bg1"/>
                  </a:solidFill>
                </a:rPr>
                <a:t>for white text without image.</a:t>
              </a:r>
            </a:p>
          </p:txBody>
        </p:sp>
        <p:sp>
          <p:nvSpPr>
            <p:cNvPr id="16" name="Freihandform: Form 122">
              <a:extLst>
                <a:ext uri="{FF2B5EF4-FFF2-40B4-BE49-F238E27FC236}">
                  <a16:creationId xmlns:a16="http://schemas.microsoft.com/office/drawing/2014/main" id="{38E9E4E5-3D7B-4DBC-905B-845F6A46BEBE}"/>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rtl="0"/>
              <a:endParaRPr lang="en-GB">
                <a:solidFill>
                  <a:schemeClr val="dk1"/>
                </a:solidFill>
              </a:endParaRPr>
            </a:p>
          </p:txBody>
        </p:sp>
      </p:grpSp>
    </p:spTree>
    <p:custDataLst>
      <p:tags r:id="rId1"/>
    </p:custDataLst>
    <p:extLst>
      <p:ext uri="{BB962C8B-B14F-4D97-AF65-F5344CB8AC3E}">
        <p14:creationId xmlns:p14="http://schemas.microsoft.com/office/powerpoint/2010/main" val="184951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black">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6976079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hteck 7">
            <a:extLst>
              <a:ext uri="{FF2B5EF4-FFF2-40B4-BE49-F238E27FC236}">
                <a16:creationId xmlns:a16="http://schemas.microsoft.com/office/drawing/2014/main" id="{59BD2B7A-754F-4C6E-B01F-952F9FE027BF}"/>
              </a:ext>
            </a:extLst>
          </p:cNvPr>
          <p:cNvSpPr/>
          <p:nvPr userDrawn="1"/>
        </p:nvSpPr>
        <p:spPr>
          <a:xfrm>
            <a:off x="188912" y="441325"/>
            <a:ext cx="8769351" cy="4519613"/>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eaLnBrk="1"/>
            <a:endParaRPr lang="en-GB" sz="1200">
              <a:solidFill>
                <a:schemeClr val="tx1"/>
              </a:solidFill>
            </a:endParaRPr>
          </a:p>
        </p:txBody>
      </p:sp>
      <p:sp>
        <p:nvSpPr>
          <p:cNvPr id="9" name="Textplatzhalter 8"/>
          <p:cNvSpPr>
            <a:spLocks noGrp="1"/>
          </p:cNvSpPr>
          <p:nvPr>
            <p:ph type="body" sz="quarter" idx="13" hasCustomPrompt="1"/>
          </p:nvPr>
        </p:nvSpPr>
        <p:spPr>
          <a:xfrm>
            <a:off x="982662" y="4125566"/>
            <a:ext cx="7186612" cy="193899"/>
          </a:xfrm>
        </p:spPr>
        <p:txBody>
          <a:bodyPr/>
          <a:lstStyle>
            <a:lvl1pPr marL="0" indent="0" rtl="0">
              <a:buNone/>
              <a:defRPr sz="1400" b="0">
                <a:solidFill>
                  <a:schemeClr val="bg1"/>
                </a:solidFill>
              </a:defRPr>
            </a:lvl1pPr>
          </a:lstStyle>
          <a:p>
            <a:pPr lvl="0"/>
            <a:r>
              <a:rPr lang="en-GB"/>
              <a:t>Subhead</a:t>
            </a:r>
          </a:p>
        </p:txBody>
      </p:sp>
      <p:sp>
        <p:nvSpPr>
          <p:cNvPr id="11" name="Titel 10"/>
          <p:cNvSpPr>
            <a:spLocks noGrp="1"/>
          </p:cNvSpPr>
          <p:nvPr>
            <p:ph type="title" hasCustomPrompt="1"/>
          </p:nvPr>
        </p:nvSpPr>
        <p:spPr>
          <a:xfrm>
            <a:off x="978102" y="3449702"/>
            <a:ext cx="7185713" cy="541687"/>
          </a:xfrm>
        </p:spPr>
        <p:txBody>
          <a:bodyPr vert="horz" anchor="b">
            <a:spAutoFit/>
          </a:bodyPr>
          <a:lstStyle>
            <a:lvl1pPr rtl="0">
              <a:lnSpc>
                <a:spcPct val="80000"/>
              </a:lnSpc>
              <a:defRPr sz="4400">
                <a:solidFill>
                  <a:schemeClr val="bg1"/>
                </a:solidFill>
              </a:defRPr>
            </a:lvl1pPr>
          </a:lstStyle>
          <a:p>
            <a:r>
              <a:rPr lang="en-GB"/>
              <a:t>Headline</a:t>
            </a:r>
          </a:p>
        </p:txBody>
      </p:sp>
      <p:sp>
        <p:nvSpPr>
          <p:cNvPr id="10" name="Textplatzhalter 4">
            <a:extLst>
              <a:ext uri="{FF2B5EF4-FFF2-40B4-BE49-F238E27FC236}">
                <a16:creationId xmlns:a16="http://schemas.microsoft.com/office/drawing/2014/main" id="{8D0E2658-4090-408A-BE49-52E49D2719AA}"/>
              </a:ext>
            </a:extLst>
          </p:cNvPr>
          <p:cNvSpPr>
            <a:spLocks noGrp="1"/>
          </p:cNvSpPr>
          <p:nvPr>
            <p:ph type="body" sz="quarter" idx="12" hasCustomPrompt="1"/>
          </p:nvPr>
        </p:nvSpPr>
        <p:spPr>
          <a:xfrm>
            <a:off x="3371850" y="86336"/>
            <a:ext cx="720000" cy="249299"/>
          </a:xfrm>
        </p:spPr>
        <p:txBody>
          <a:bodyPr>
            <a:noAutofit/>
          </a:bodyPr>
          <a:lstStyle>
            <a:lvl1pPr marL="0" indent="0" rtl="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p>
        </p:txBody>
      </p:sp>
      <p:sp>
        <p:nvSpPr>
          <p:cNvPr id="2" name="Fußzeilenplatzhalter 1">
            <a:extLst>
              <a:ext uri="{FF2B5EF4-FFF2-40B4-BE49-F238E27FC236}">
                <a16:creationId xmlns:a16="http://schemas.microsoft.com/office/drawing/2014/main" id="{3C8D4A77-C815-43A6-9465-EF3B0404BCFD}"/>
              </a:ext>
            </a:extLst>
          </p:cNvPr>
          <p:cNvSpPr>
            <a:spLocks noGrp="1"/>
          </p:cNvSpPr>
          <p:nvPr>
            <p:ph type="ftr" sz="quarter" idx="14"/>
          </p:nvPr>
        </p:nvSpPr>
        <p:spPr/>
        <p:txBody>
          <a:bodyPr/>
          <a:lstStyle>
            <a:lvl1pPr rtl="0">
              <a:defRPr>
                <a:solidFill>
                  <a:schemeClr val="bg1"/>
                </a:solidFill>
              </a:defRPr>
            </a:lvl1pPr>
          </a:lstStyle>
          <a:p>
            <a:r>
              <a:rPr lang="en-GB"/>
              <a:t>Type here if  add info needed  for every slide</a:t>
            </a:r>
          </a:p>
        </p:txBody>
      </p:sp>
      <p:sp>
        <p:nvSpPr>
          <p:cNvPr id="12" name="Datumsplatzhalter 28">
            <a:extLst>
              <a:ext uri="{FF2B5EF4-FFF2-40B4-BE49-F238E27FC236}">
                <a16:creationId xmlns:a16="http://schemas.microsoft.com/office/drawing/2014/main" id="{43E52814-B073-4028-9A0B-E4D00389455F}"/>
              </a:ext>
            </a:extLst>
          </p:cNvPr>
          <p:cNvSpPr>
            <a:spLocks noGrp="1"/>
          </p:cNvSpPr>
          <p:nvPr>
            <p:ph type="dt" sz="half" idx="2"/>
          </p:nvPr>
        </p:nvSpPr>
        <p:spPr>
          <a:xfrm>
            <a:off x="2579688" y="5003805"/>
            <a:ext cx="791957" cy="92333"/>
          </a:xfrm>
          <a:prstGeom prst="rect">
            <a:avLst/>
          </a:prstGeom>
          <a:noFill/>
          <a:ln w="9525">
            <a:noFill/>
            <a:miter lim="800000"/>
            <a:headEnd/>
            <a:tailEnd/>
          </a:ln>
        </p:spPr>
        <p:txBody>
          <a:bodyPr wrap="square" lIns="0" tIns="0" rIns="0" bIns="0" anchor="ctr">
            <a:spAutoFit/>
          </a:bodyPr>
          <a:lstStyle>
            <a:lvl1pPr algn="l" rtl="0">
              <a:defRPr lang="de-DE" sz="600" b="1" smtClean="0">
                <a:solidFill>
                  <a:srgbClr val="000000"/>
                </a:solidFill>
              </a:defRPr>
            </a:lvl1pPr>
          </a:lstStyle>
          <a:p>
            <a:pPr defTabSz="685800"/>
            <a:fld id="{1286700F-2CE0-4403-A009-414A54D5D105}" type="datetime4">
              <a:rPr lang="en-GB" smtClean="0"/>
              <a:pPr defTabSz="685800"/>
              <a:t>11 January 2026</a:t>
            </a:fld>
            <a:endParaRPr lang="en-GB"/>
          </a:p>
        </p:txBody>
      </p:sp>
      <p:grpSp>
        <p:nvGrpSpPr>
          <p:cNvPr id="14" name="Gruppieren 13">
            <a:extLst>
              <a:ext uri="{FF2B5EF4-FFF2-40B4-BE49-F238E27FC236}">
                <a16:creationId xmlns:a16="http://schemas.microsoft.com/office/drawing/2014/main" id="{B6692B24-BF80-4BF7-B983-78A983A3CDDA}"/>
              </a:ext>
            </a:extLst>
          </p:cNvPr>
          <p:cNvGrpSpPr>
            <a:grpSpLocks/>
          </p:cNvGrpSpPr>
          <p:nvPr userDrawn="1"/>
        </p:nvGrpSpPr>
        <p:grpSpPr>
          <a:xfrm>
            <a:off x="9542551" y="432506"/>
            <a:ext cx="1614235" cy="797069"/>
            <a:chOff x="9463668" y="1940312"/>
            <a:chExt cx="1614235" cy="797069"/>
          </a:xfrm>
        </p:grpSpPr>
        <p:sp>
          <p:nvSpPr>
            <p:cNvPr id="15" name="Textfeld 14">
              <a:extLst>
                <a:ext uri="{FF2B5EF4-FFF2-40B4-BE49-F238E27FC236}">
                  <a16:creationId xmlns:a16="http://schemas.microsoft.com/office/drawing/2014/main" id="{6831C8CD-5A46-419F-A713-86E8A37006FC}"/>
                </a:ext>
              </a:extLst>
            </p:cNvPr>
            <p:cNvSpPr txBox="1"/>
            <p:nvPr/>
          </p:nvSpPr>
          <p:spPr>
            <a:xfrm>
              <a:off x="9463668" y="1940312"/>
              <a:ext cx="1614235" cy="797069"/>
            </a:xfrm>
            <a:prstGeom prst="rect">
              <a:avLst/>
            </a:prstGeom>
            <a:solidFill>
              <a:srgbClr val="EC628B"/>
            </a:solidFill>
            <a:ln>
              <a:noFill/>
            </a:ln>
          </p:spPr>
          <p:txBody>
            <a:bodyPr wrap="square" lIns="108000" tIns="468000" rIns="108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a:solidFill>
                    <a:schemeClr val="bg1"/>
                  </a:solidFill>
                </a:rPr>
                <a:t>This is a black divider slide for white font.</a:t>
              </a:r>
            </a:p>
          </p:txBody>
        </p:sp>
        <p:sp>
          <p:nvSpPr>
            <p:cNvPr id="16" name="Freihandform: Form 122">
              <a:extLst>
                <a:ext uri="{FF2B5EF4-FFF2-40B4-BE49-F238E27FC236}">
                  <a16:creationId xmlns:a16="http://schemas.microsoft.com/office/drawing/2014/main" id="{27402F4E-F4FE-4B22-B82A-9B2F3C844C5A}"/>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rtl="0"/>
              <a:endParaRPr lang="en-GB">
                <a:solidFill>
                  <a:schemeClr val="dk1"/>
                </a:solidFill>
              </a:endParaRPr>
            </a:p>
          </p:txBody>
        </p:sp>
      </p:grpSp>
    </p:spTree>
    <p:custDataLst>
      <p:tags r:id="rId1"/>
    </p:custDataLst>
    <p:extLst>
      <p:ext uri="{BB962C8B-B14F-4D97-AF65-F5344CB8AC3E}">
        <p14:creationId xmlns:p14="http://schemas.microsoft.com/office/powerpoint/2010/main" val="336546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4 columns and text black">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extLst>
              <p:ext uri="{D42A27DB-BD31-4B8C-83A1-F6EECF244321}">
                <p14:modId xmlns:p14="http://schemas.microsoft.com/office/powerpoint/2010/main" val="4701167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2E798257-71C4-4A46-B878-907790D85F9B}"/>
              </a:ext>
            </a:extLst>
          </p:cNvPr>
          <p:cNvSpPr/>
          <p:nvPr userDrawn="1"/>
        </p:nvSpPr>
        <p:spPr>
          <a:xfrm>
            <a:off x="186532" y="441325"/>
            <a:ext cx="8771731" cy="4519613"/>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eaLnBrk="1"/>
            <a:endParaRPr lang="en-GB" sz="1200">
              <a:solidFill>
                <a:schemeClr val="tx1"/>
              </a:solidFill>
            </a:endParaRPr>
          </a:p>
        </p:txBody>
      </p:sp>
      <p:sp>
        <p:nvSpPr>
          <p:cNvPr id="6" name="Titel 5"/>
          <p:cNvSpPr>
            <a:spLocks noGrp="1"/>
          </p:cNvSpPr>
          <p:nvPr>
            <p:ph type="title" hasCustomPrompt="1"/>
          </p:nvPr>
        </p:nvSpPr>
        <p:spPr>
          <a:xfrm>
            <a:off x="3790949" y="633413"/>
            <a:ext cx="4372865" cy="276999"/>
          </a:xfrm>
        </p:spPr>
        <p:txBody>
          <a:bodyPr vert="horz"/>
          <a:lstStyle>
            <a:lvl1pPr rtl="0">
              <a:defRPr sz="2000" b="1">
                <a:solidFill>
                  <a:schemeClr val="bg1"/>
                </a:solidFill>
              </a:defRPr>
            </a:lvl1pPr>
          </a:lstStyle>
          <a:p>
            <a:r>
              <a:rPr lang="en-GB"/>
              <a:t>Headline</a:t>
            </a:r>
          </a:p>
        </p:txBody>
      </p:sp>
      <p:sp>
        <p:nvSpPr>
          <p:cNvPr id="15" name="Bildplatzhalter 14"/>
          <p:cNvSpPr>
            <a:spLocks noGrp="1"/>
          </p:cNvSpPr>
          <p:nvPr>
            <p:ph type="pic" sz="quarter" idx="14" hasCustomPrompt="1"/>
          </p:nvPr>
        </p:nvSpPr>
        <p:spPr>
          <a:xfrm>
            <a:off x="188912" y="441325"/>
            <a:ext cx="3182731" cy="4519612"/>
          </a:xfrm>
          <a:solidFill>
            <a:schemeClr val="accent6"/>
          </a:solidFill>
        </p:spPr>
        <p:txBody>
          <a:bodyPr>
            <a:noAutofit/>
          </a:bodyPr>
          <a:lstStyle>
            <a:lvl1pPr marL="0" indent="0" rtl="0">
              <a:buNone/>
              <a:defRPr sz="1200">
                <a:solidFill>
                  <a:schemeClr val="bg1"/>
                </a:solidFill>
              </a:defRPr>
            </a:lvl1pPr>
          </a:lstStyle>
          <a:p>
            <a:r>
              <a:rPr lang="en-GB"/>
              <a:t>Insert 4-column picture from imagepack</a:t>
            </a:r>
          </a:p>
        </p:txBody>
      </p:sp>
      <p:sp>
        <p:nvSpPr>
          <p:cNvPr id="3" name="Textplatzhalter 2"/>
          <p:cNvSpPr>
            <a:spLocks noGrp="1"/>
          </p:cNvSpPr>
          <p:nvPr>
            <p:ph type="body" sz="quarter" idx="15" hasCustomPrompt="1"/>
          </p:nvPr>
        </p:nvSpPr>
        <p:spPr>
          <a:xfrm>
            <a:off x="3790950" y="1264937"/>
            <a:ext cx="4378326" cy="1166473"/>
          </a:xfrm>
        </p:spPr>
        <p:txBody>
          <a:bodyPr/>
          <a:lstStyle>
            <a:lvl1pPr rtl="0">
              <a:buClr>
                <a:schemeClr val="bg1"/>
              </a:buClr>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p>
        </p:txBody>
      </p:sp>
      <p:sp>
        <p:nvSpPr>
          <p:cNvPr id="9" name="Textplatzhalter 4">
            <a:extLst>
              <a:ext uri="{FF2B5EF4-FFF2-40B4-BE49-F238E27FC236}">
                <a16:creationId xmlns:a16="http://schemas.microsoft.com/office/drawing/2014/main" id="{7B95DE6E-87AD-42F6-8B4E-274F5A3E0C7A}"/>
              </a:ext>
            </a:extLst>
          </p:cNvPr>
          <p:cNvSpPr>
            <a:spLocks noGrp="1"/>
          </p:cNvSpPr>
          <p:nvPr>
            <p:ph type="body" sz="quarter" idx="12" hasCustomPrompt="1"/>
          </p:nvPr>
        </p:nvSpPr>
        <p:spPr>
          <a:xfrm>
            <a:off x="3371850" y="86336"/>
            <a:ext cx="720000" cy="249299"/>
          </a:xfrm>
        </p:spPr>
        <p:txBody>
          <a:bodyPr>
            <a:noAutofit/>
          </a:bodyPr>
          <a:lstStyle>
            <a:lvl1pPr marL="0" indent="0" rtl="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p>
        </p:txBody>
      </p:sp>
      <p:sp>
        <p:nvSpPr>
          <p:cNvPr id="2" name="Fußzeilenplatzhalter 1">
            <a:extLst>
              <a:ext uri="{FF2B5EF4-FFF2-40B4-BE49-F238E27FC236}">
                <a16:creationId xmlns:a16="http://schemas.microsoft.com/office/drawing/2014/main" id="{655E8B99-32D4-4B43-B94C-5FF82078D810}"/>
              </a:ext>
            </a:extLst>
          </p:cNvPr>
          <p:cNvSpPr>
            <a:spLocks noGrp="1"/>
          </p:cNvSpPr>
          <p:nvPr>
            <p:ph type="ftr" sz="quarter" idx="16"/>
          </p:nvPr>
        </p:nvSpPr>
        <p:spPr/>
        <p:txBody>
          <a:bodyPr/>
          <a:lstStyle>
            <a:lvl1pPr rtl="0">
              <a:defRPr/>
            </a:lvl1pPr>
          </a:lstStyle>
          <a:p>
            <a:r>
              <a:rPr lang="en-GB"/>
              <a:t>Type here if  add info needed  for every slide</a:t>
            </a:r>
          </a:p>
        </p:txBody>
      </p:sp>
      <p:sp>
        <p:nvSpPr>
          <p:cNvPr id="11" name="Datumsplatzhalter 28">
            <a:extLst>
              <a:ext uri="{FF2B5EF4-FFF2-40B4-BE49-F238E27FC236}">
                <a16:creationId xmlns:a16="http://schemas.microsoft.com/office/drawing/2014/main" id="{D275CFA2-B688-4586-A9DF-10D19AB57F94}"/>
              </a:ext>
            </a:extLst>
          </p:cNvPr>
          <p:cNvSpPr>
            <a:spLocks noGrp="1"/>
          </p:cNvSpPr>
          <p:nvPr>
            <p:ph type="dt" sz="half" idx="2"/>
          </p:nvPr>
        </p:nvSpPr>
        <p:spPr>
          <a:xfrm>
            <a:off x="2579688" y="5003805"/>
            <a:ext cx="791957" cy="92333"/>
          </a:xfrm>
          <a:prstGeom prst="rect">
            <a:avLst/>
          </a:prstGeom>
          <a:noFill/>
          <a:ln w="9525">
            <a:noFill/>
            <a:miter lim="800000"/>
            <a:headEnd/>
            <a:tailEnd/>
          </a:ln>
        </p:spPr>
        <p:txBody>
          <a:bodyPr wrap="square" lIns="0" tIns="0" rIns="0" bIns="0" anchor="ctr">
            <a:spAutoFit/>
          </a:bodyPr>
          <a:lstStyle>
            <a:lvl1pPr algn="l" rtl="0">
              <a:defRPr lang="de-DE" sz="600" b="1" smtClean="0">
                <a:solidFill>
                  <a:srgbClr val="000000"/>
                </a:solidFill>
              </a:defRPr>
            </a:lvl1pPr>
          </a:lstStyle>
          <a:p>
            <a:pPr defTabSz="685800"/>
            <a:fld id="{14B24F1F-324C-490C-A109-C523C7E486F3}" type="datetime4">
              <a:rPr lang="en-GB" smtClean="0"/>
              <a:pPr defTabSz="685800"/>
              <a:t>11 January 2026</a:t>
            </a:fld>
            <a:endParaRPr lang="en-GB"/>
          </a:p>
        </p:txBody>
      </p:sp>
      <p:grpSp>
        <p:nvGrpSpPr>
          <p:cNvPr id="12" name="Gruppieren 11">
            <a:extLst>
              <a:ext uri="{FF2B5EF4-FFF2-40B4-BE49-F238E27FC236}">
                <a16:creationId xmlns:a16="http://schemas.microsoft.com/office/drawing/2014/main" id="{598918F7-2D0F-4D88-891A-8F2081963351}"/>
              </a:ext>
            </a:extLst>
          </p:cNvPr>
          <p:cNvGrpSpPr>
            <a:grpSpLocks/>
          </p:cNvGrpSpPr>
          <p:nvPr userDrawn="1"/>
        </p:nvGrpSpPr>
        <p:grpSpPr>
          <a:xfrm>
            <a:off x="9542551" y="432506"/>
            <a:ext cx="1614235" cy="1120234"/>
            <a:chOff x="9463668" y="1940312"/>
            <a:chExt cx="1614235" cy="1120234"/>
          </a:xfrm>
        </p:grpSpPr>
        <p:sp>
          <p:nvSpPr>
            <p:cNvPr id="13" name="Textfeld 12">
              <a:extLst>
                <a:ext uri="{FF2B5EF4-FFF2-40B4-BE49-F238E27FC236}">
                  <a16:creationId xmlns:a16="http://schemas.microsoft.com/office/drawing/2014/main" id="{365B44C5-5D84-476A-B181-BDA70E83B45F}"/>
                </a:ext>
              </a:extLst>
            </p:cNvPr>
            <p:cNvSpPr txBox="1"/>
            <p:nvPr/>
          </p:nvSpPr>
          <p:spPr>
            <a:xfrm>
              <a:off x="9463668" y="1940312"/>
              <a:ext cx="1614235" cy="1120234"/>
            </a:xfrm>
            <a:prstGeom prst="rect">
              <a:avLst/>
            </a:prstGeom>
            <a:solidFill>
              <a:srgbClr val="EC628B"/>
            </a:solidFill>
            <a:ln>
              <a:noFill/>
            </a:ln>
          </p:spPr>
          <p:txBody>
            <a:bodyPr wrap="square" lIns="108000" tIns="468000" rIns="108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a:solidFill>
                    <a:schemeClr val="bg1"/>
                  </a:solidFill>
                </a:rPr>
                <a:t>This is a black slide for white text with image. Insert a 4 columns picture from the GFT image pack with the image placeholder or change image by right click.</a:t>
              </a:r>
            </a:p>
          </p:txBody>
        </p:sp>
        <p:sp>
          <p:nvSpPr>
            <p:cNvPr id="14" name="Freihandform: Form 122">
              <a:extLst>
                <a:ext uri="{FF2B5EF4-FFF2-40B4-BE49-F238E27FC236}">
                  <a16:creationId xmlns:a16="http://schemas.microsoft.com/office/drawing/2014/main" id="{564035E9-3CF5-4D58-934A-31ACF935CD26}"/>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rtl="0"/>
              <a:endParaRPr lang="en-GB">
                <a:solidFill>
                  <a:schemeClr val="dk1"/>
                </a:solidFill>
              </a:endParaRPr>
            </a:p>
          </p:txBody>
        </p:sp>
      </p:grpSp>
    </p:spTree>
    <p:custDataLst>
      <p:tags r:id="rId1"/>
    </p:custDataLst>
    <p:extLst>
      <p:ext uri="{BB962C8B-B14F-4D97-AF65-F5344CB8AC3E}">
        <p14:creationId xmlns:p14="http://schemas.microsoft.com/office/powerpoint/2010/main" val="4008933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essage on picture 8 columns right black">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extLst>
              <p:ext uri="{D42A27DB-BD31-4B8C-83A1-F6EECF244321}">
                <p14:modId xmlns:p14="http://schemas.microsoft.com/office/powerpoint/2010/main" val="15164712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0703393B-B0B0-4B22-BBF7-567F11373401}"/>
              </a:ext>
            </a:extLst>
          </p:cNvPr>
          <p:cNvSpPr/>
          <p:nvPr userDrawn="1"/>
        </p:nvSpPr>
        <p:spPr>
          <a:xfrm>
            <a:off x="188912" y="441325"/>
            <a:ext cx="8772525" cy="4519613"/>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eaLnBrk="1"/>
            <a:endParaRPr lang="en-GB" sz="1200">
              <a:solidFill>
                <a:schemeClr val="tx1"/>
              </a:solidFill>
            </a:endParaRPr>
          </a:p>
        </p:txBody>
      </p:sp>
      <p:sp>
        <p:nvSpPr>
          <p:cNvPr id="15" name="Bildplatzhalter 14"/>
          <p:cNvSpPr>
            <a:spLocks noGrp="1"/>
          </p:cNvSpPr>
          <p:nvPr>
            <p:ph type="pic" sz="quarter" idx="14" hasCustomPrompt="1"/>
          </p:nvPr>
        </p:nvSpPr>
        <p:spPr>
          <a:xfrm>
            <a:off x="2582862" y="441325"/>
            <a:ext cx="6378575" cy="4519613"/>
          </a:xfrm>
          <a:solidFill>
            <a:schemeClr val="accent6"/>
          </a:solidFill>
        </p:spPr>
        <p:txBody>
          <a:bodyPr>
            <a:noAutofit/>
          </a:bodyPr>
          <a:lstStyle>
            <a:lvl1pPr marL="0" indent="0" rtl="0">
              <a:buNone/>
              <a:defRPr sz="1200">
                <a:solidFill>
                  <a:schemeClr val="bg1"/>
                </a:solidFill>
              </a:defRPr>
            </a:lvl1pPr>
          </a:lstStyle>
          <a:p>
            <a:r>
              <a:rPr lang="en-GB"/>
              <a:t>Insert 8-column picture from imagepack</a:t>
            </a:r>
          </a:p>
        </p:txBody>
      </p:sp>
      <p:sp>
        <p:nvSpPr>
          <p:cNvPr id="6" name="Titel 5"/>
          <p:cNvSpPr>
            <a:spLocks noGrp="1"/>
          </p:cNvSpPr>
          <p:nvPr>
            <p:ph type="title" hasCustomPrompt="1"/>
          </p:nvPr>
        </p:nvSpPr>
        <p:spPr>
          <a:xfrm>
            <a:off x="976312" y="2041702"/>
            <a:ext cx="3195637" cy="276999"/>
          </a:xfrm>
        </p:spPr>
        <p:txBody>
          <a:bodyPr vert="horz" anchor="b"/>
          <a:lstStyle>
            <a:lvl1pPr rtl="0">
              <a:defRPr sz="2000" b="1">
                <a:solidFill>
                  <a:schemeClr val="bg1"/>
                </a:solidFill>
              </a:defRPr>
            </a:lvl1pPr>
          </a:lstStyle>
          <a:p>
            <a:r>
              <a:rPr lang="en-GB"/>
              <a:t>Key message</a:t>
            </a:r>
          </a:p>
        </p:txBody>
      </p:sp>
      <p:sp>
        <p:nvSpPr>
          <p:cNvPr id="3" name="Textplatzhalter 2"/>
          <p:cNvSpPr>
            <a:spLocks noGrp="1"/>
          </p:cNvSpPr>
          <p:nvPr>
            <p:ph type="body" sz="quarter" idx="15" hasCustomPrompt="1"/>
          </p:nvPr>
        </p:nvSpPr>
        <p:spPr>
          <a:xfrm>
            <a:off x="976312" y="2622387"/>
            <a:ext cx="3195637" cy="193899"/>
          </a:xfrm>
        </p:spPr>
        <p:txBody>
          <a:bodyPr/>
          <a:lstStyle>
            <a:lvl1pPr marL="0" indent="0" rtl="0">
              <a:buNone/>
              <a:defRPr>
                <a:solidFill>
                  <a:schemeClr val="bg1"/>
                </a:solidFill>
              </a:defRPr>
            </a:lvl1pPr>
          </a:lstStyle>
          <a:p>
            <a:pPr lvl="0"/>
            <a:r>
              <a:rPr lang="en-GB"/>
              <a:t>First level</a:t>
            </a:r>
          </a:p>
        </p:txBody>
      </p:sp>
      <p:sp>
        <p:nvSpPr>
          <p:cNvPr id="9" name="Textplatzhalter 4">
            <a:extLst>
              <a:ext uri="{FF2B5EF4-FFF2-40B4-BE49-F238E27FC236}">
                <a16:creationId xmlns:a16="http://schemas.microsoft.com/office/drawing/2014/main" id="{1708FC10-F46A-4567-9EE3-A40625FD0114}"/>
              </a:ext>
            </a:extLst>
          </p:cNvPr>
          <p:cNvSpPr>
            <a:spLocks noGrp="1"/>
          </p:cNvSpPr>
          <p:nvPr>
            <p:ph type="body" sz="quarter" idx="12" hasCustomPrompt="1"/>
          </p:nvPr>
        </p:nvSpPr>
        <p:spPr>
          <a:xfrm>
            <a:off x="3371850" y="86336"/>
            <a:ext cx="720000" cy="249299"/>
          </a:xfrm>
        </p:spPr>
        <p:txBody>
          <a:bodyPr>
            <a:noAutofit/>
          </a:bodyPr>
          <a:lstStyle>
            <a:lvl1pPr marL="0" indent="0" rtl="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p>
        </p:txBody>
      </p:sp>
      <p:sp>
        <p:nvSpPr>
          <p:cNvPr id="2" name="Fußzeilenplatzhalter 1">
            <a:extLst>
              <a:ext uri="{FF2B5EF4-FFF2-40B4-BE49-F238E27FC236}">
                <a16:creationId xmlns:a16="http://schemas.microsoft.com/office/drawing/2014/main" id="{F02D1EBE-CF1D-4531-931D-8EDA8C7EFF7F}"/>
              </a:ext>
            </a:extLst>
          </p:cNvPr>
          <p:cNvSpPr>
            <a:spLocks noGrp="1"/>
          </p:cNvSpPr>
          <p:nvPr>
            <p:ph type="ftr" sz="quarter" idx="16"/>
          </p:nvPr>
        </p:nvSpPr>
        <p:spPr/>
        <p:txBody>
          <a:bodyPr/>
          <a:lstStyle>
            <a:lvl1pPr rtl="0">
              <a:defRPr/>
            </a:lvl1pPr>
          </a:lstStyle>
          <a:p>
            <a:r>
              <a:rPr lang="en-GB"/>
              <a:t>Type here if  add info needed  for every slide</a:t>
            </a:r>
          </a:p>
        </p:txBody>
      </p:sp>
      <p:sp>
        <p:nvSpPr>
          <p:cNvPr id="11" name="Datumsplatzhalter 28">
            <a:extLst>
              <a:ext uri="{FF2B5EF4-FFF2-40B4-BE49-F238E27FC236}">
                <a16:creationId xmlns:a16="http://schemas.microsoft.com/office/drawing/2014/main" id="{26C5B20A-CA07-4C7B-83E3-DF661F18E3D3}"/>
              </a:ext>
            </a:extLst>
          </p:cNvPr>
          <p:cNvSpPr>
            <a:spLocks noGrp="1"/>
          </p:cNvSpPr>
          <p:nvPr>
            <p:ph type="dt" sz="half" idx="2"/>
          </p:nvPr>
        </p:nvSpPr>
        <p:spPr>
          <a:xfrm>
            <a:off x="2579688" y="5003805"/>
            <a:ext cx="791957" cy="92333"/>
          </a:xfrm>
          <a:prstGeom prst="rect">
            <a:avLst/>
          </a:prstGeom>
          <a:noFill/>
          <a:ln w="9525">
            <a:noFill/>
            <a:miter lim="800000"/>
            <a:headEnd/>
            <a:tailEnd/>
          </a:ln>
        </p:spPr>
        <p:txBody>
          <a:bodyPr wrap="square" lIns="0" tIns="0" rIns="0" bIns="0" anchor="ctr">
            <a:spAutoFit/>
          </a:bodyPr>
          <a:lstStyle>
            <a:lvl1pPr algn="l" rtl="0">
              <a:defRPr lang="de-DE" sz="600" b="1" smtClean="0">
                <a:solidFill>
                  <a:srgbClr val="000000"/>
                </a:solidFill>
              </a:defRPr>
            </a:lvl1pPr>
          </a:lstStyle>
          <a:p>
            <a:pPr defTabSz="685800"/>
            <a:fld id="{31A269DE-70EC-4826-8191-707EAB893F55}" type="datetime4">
              <a:rPr lang="en-GB" smtClean="0"/>
              <a:pPr defTabSz="685800"/>
              <a:t>11 January 2026</a:t>
            </a:fld>
            <a:endParaRPr lang="en-GB"/>
          </a:p>
        </p:txBody>
      </p:sp>
      <p:sp>
        <p:nvSpPr>
          <p:cNvPr id="13" name="Freihandform: Form 12">
            <a:extLst>
              <a:ext uri="{FF2B5EF4-FFF2-40B4-BE49-F238E27FC236}">
                <a16:creationId xmlns:a16="http://schemas.microsoft.com/office/drawing/2014/main" id="{DEA106C4-F604-4447-B852-86DA2E109255}"/>
              </a:ext>
            </a:extLst>
          </p:cNvPr>
          <p:cNvSpPr>
            <a:spLocks/>
          </p:cNvSpPr>
          <p:nvPr userDrawn="1"/>
        </p:nvSpPr>
        <p:spPr bwMode="gray">
          <a:xfrm>
            <a:off x="981075" y="2377114"/>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a:endParaRPr lang="en-GB" sz="1200">
              <a:solidFill>
                <a:schemeClr val="tx1"/>
              </a:solidFill>
            </a:endParaRPr>
          </a:p>
        </p:txBody>
      </p:sp>
      <p:grpSp>
        <p:nvGrpSpPr>
          <p:cNvPr id="12" name="Gruppieren 11">
            <a:extLst>
              <a:ext uri="{FF2B5EF4-FFF2-40B4-BE49-F238E27FC236}">
                <a16:creationId xmlns:a16="http://schemas.microsoft.com/office/drawing/2014/main" id="{4F475238-B051-4F67-A0FF-29CF3AC8142B}"/>
              </a:ext>
            </a:extLst>
          </p:cNvPr>
          <p:cNvGrpSpPr>
            <a:grpSpLocks/>
          </p:cNvGrpSpPr>
          <p:nvPr userDrawn="1"/>
        </p:nvGrpSpPr>
        <p:grpSpPr>
          <a:xfrm>
            <a:off x="9542551" y="432506"/>
            <a:ext cx="1614235" cy="1443399"/>
            <a:chOff x="9463668" y="1940312"/>
            <a:chExt cx="1614235" cy="1443399"/>
          </a:xfrm>
        </p:grpSpPr>
        <p:sp>
          <p:nvSpPr>
            <p:cNvPr id="14" name="Textfeld 13">
              <a:extLst>
                <a:ext uri="{FF2B5EF4-FFF2-40B4-BE49-F238E27FC236}">
                  <a16:creationId xmlns:a16="http://schemas.microsoft.com/office/drawing/2014/main" id="{C0F82E2A-68AA-4308-839E-B27F8AC24C8C}"/>
                </a:ext>
              </a:extLst>
            </p:cNvPr>
            <p:cNvSpPr txBox="1"/>
            <p:nvPr/>
          </p:nvSpPr>
          <p:spPr>
            <a:xfrm>
              <a:off x="9463668" y="1940312"/>
              <a:ext cx="1614235" cy="1443399"/>
            </a:xfrm>
            <a:prstGeom prst="rect">
              <a:avLst/>
            </a:prstGeom>
            <a:solidFill>
              <a:srgbClr val="EC628B"/>
            </a:solidFill>
            <a:ln>
              <a:noFill/>
            </a:ln>
          </p:spPr>
          <p:txBody>
            <a:bodyPr wrap="square" lIns="108000" tIns="468000" rIns="108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a:solidFill>
                    <a:schemeClr val="bg1"/>
                  </a:solidFill>
                </a:rPr>
                <a:t>This is a black slide for an image with white key message text. Insert an 8 columns picture from the GFT image pack with the image placeholder or change image by right click. Make sure there is no other text than heading and sub-heading on the slide.</a:t>
              </a:r>
            </a:p>
          </p:txBody>
        </p:sp>
        <p:sp>
          <p:nvSpPr>
            <p:cNvPr id="16" name="Freihandform: Form 122">
              <a:extLst>
                <a:ext uri="{FF2B5EF4-FFF2-40B4-BE49-F238E27FC236}">
                  <a16:creationId xmlns:a16="http://schemas.microsoft.com/office/drawing/2014/main" id="{518C9666-239A-4886-A33A-8650F5E5C3BE}"/>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rtl="0"/>
              <a:endParaRPr lang="en-GB">
                <a:solidFill>
                  <a:schemeClr val="dk1"/>
                </a:solidFill>
              </a:endParaRPr>
            </a:p>
          </p:txBody>
        </p:sp>
      </p:grpSp>
    </p:spTree>
    <p:custDataLst>
      <p:tags r:id="rId1"/>
    </p:custDataLst>
    <p:extLst>
      <p:ext uri="{BB962C8B-B14F-4D97-AF65-F5344CB8AC3E}">
        <p14:creationId xmlns:p14="http://schemas.microsoft.com/office/powerpoint/2010/main" val="3300683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ssage picture 8 columns right black small">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extLst>
              <p:ext uri="{D42A27DB-BD31-4B8C-83A1-F6EECF244321}">
                <p14:modId xmlns:p14="http://schemas.microsoft.com/office/powerpoint/2010/main" val="33435859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0703393B-B0B0-4B22-BBF7-567F11373401}"/>
              </a:ext>
            </a:extLst>
          </p:cNvPr>
          <p:cNvSpPr/>
          <p:nvPr userDrawn="1"/>
        </p:nvSpPr>
        <p:spPr>
          <a:xfrm>
            <a:off x="188912" y="441325"/>
            <a:ext cx="6378576" cy="4519613"/>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eaLnBrk="1"/>
            <a:endParaRPr lang="en-GB" sz="1200">
              <a:solidFill>
                <a:schemeClr val="tx1"/>
              </a:solidFill>
            </a:endParaRPr>
          </a:p>
        </p:txBody>
      </p:sp>
      <p:sp>
        <p:nvSpPr>
          <p:cNvPr id="15" name="Bildplatzhalter 14"/>
          <p:cNvSpPr>
            <a:spLocks noGrp="1"/>
          </p:cNvSpPr>
          <p:nvPr>
            <p:ph type="pic" sz="quarter" idx="14" hasCustomPrompt="1"/>
          </p:nvPr>
        </p:nvSpPr>
        <p:spPr>
          <a:xfrm>
            <a:off x="3371645" y="720775"/>
            <a:ext cx="5589792" cy="3960712"/>
          </a:xfrm>
          <a:solidFill>
            <a:schemeClr val="accent6"/>
          </a:solidFill>
        </p:spPr>
        <p:txBody>
          <a:bodyPr>
            <a:noAutofit/>
          </a:bodyPr>
          <a:lstStyle>
            <a:lvl1pPr marL="0" indent="0" rtl="0">
              <a:buNone/>
              <a:defRPr sz="1200">
                <a:solidFill>
                  <a:schemeClr val="bg1"/>
                </a:solidFill>
              </a:defRPr>
            </a:lvl1pPr>
          </a:lstStyle>
          <a:p>
            <a:r>
              <a:rPr lang="en-GB"/>
              <a:t>Insert 8-column picture from imagepack</a:t>
            </a:r>
          </a:p>
        </p:txBody>
      </p:sp>
      <p:sp>
        <p:nvSpPr>
          <p:cNvPr id="6" name="Titel 5"/>
          <p:cNvSpPr>
            <a:spLocks noGrp="1"/>
          </p:cNvSpPr>
          <p:nvPr>
            <p:ph type="title" hasCustomPrompt="1"/>
          </p:nvPr>
        </p:nvSpPr>
        <p:spPr>
          <a:xfrm>
            <a:off x="976312" y="2041702"/>
            <a:ext cx="3195637" cy="276999"/>
          </a:xfrm>
        </p:spPr>
        <p:txBody>
          <a:bodyPr vert="horz" anchor="b"/>
          <a:lstStyle>
            <a:lvl1pPr rtl="0">
              <a:defRPr sz="2000" b="1">
                <a:solidFill>
                  <a:schemeClr val="bg1"/>
                </a:solidFill>
              </a:defRPr>
            </a:lvl1pPr>
          </a:lstStyle>
          <a:p>
            <a:r>
              <a:rPr lang="en-GB"/>
              <a:t>Key message</a:t>
            </a:r>
          </a:p>
        </p:txBody>
      </p:sp>
      <p:sp>
        <p:nvSpPr>
          <p:cNvPr id="3" name="Textplatzhalter 2"/>
          <p:cNvSpPr>
            <a:spLocks noGrp="1"/>
          </p:cNvSpPr>
          <p:nvPr>
            <p:ph type="body" sz="quarter" idx="15" hasCustomPrompt="1"/>
          </p:nvPr>
        </p:nvSpPr>
        <p:spPr>
          <a:xfrm>
            <a:off x="976312" y="2622387"/>
            <a:ext cx="3195637" cy="193899"/>
          </a:xfrm>
        </p:spPr>
        <p:txBody>
          <a:bodyPr/>
          <a:lstStyle>
            <a:lvl1pPr marL="0" indent="0" rtl="0">
              <a:buNone/>
              <a:defRPr>
                <a:solidFill>
                  <a:schemeClr val="bg1"/>
                </a:solidFill>
              </a:defRPr>
            </a:lvl1pPr>
          </a:lstStyle>
          <a:p>
            <a:pPr lvl="0"/>
            <a:r>
              <a:rPr lang="en-GB"/>
              <a:t>First level</a:t>
            </a:r>
          </a:p>
        </p:txBody>
      </p:sp>
      <p:sp>
        <p:nvSpPr>
          <p:cNvPr id="9" name="Textplatzhalter 4">
            <a:extLst>
              <a:ext uri="{FF2B5EF4-FFF2-40B4-BE49-F238E27FC236}">
                <a16:creationId xmlns:a16="http://schemas.microsoft.com/office/drawing/2014/main" id="{1708FC10-F46A-4567-9EE3-A40625FD0114}"/>
              </a:ext>
            </a:extLst>
          </p:cNvPr>
          <p:cNvSpPr>
            <a:spLocks noGrp="1"/>
          </p:cNvSpPr>
          <p:nvPr>
            <p:ph type="body" sz="quarter" idx="12" hasCustomPrompt="1"/>
          </p:nvPr>
        </p:nvSpPr>
        <p:spPr>
          <a:xfrm>
            <a:off x="3371850" y="86336"/>
            <a:ext cx="720000" cy="249299"/>
          </a:xfrm>
        </p:spPr>
        <p:txBody>
          <a:bodyPr>
            <a:noAutofit/>
          </a:bodyPr>
          <a:lstStyle>
            <a:lvl1pPr marL="0" indent="0" rtl="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p>
        </p:txBody>
      </p:sp>
      <p:sp>
        <p:nvSpPr>
          <p:cNvPr id="2" name="Fußzeilenplatzhalter 1">
            <a:extLst>
              <a:ext uri="{FF2B5EF4-FFF2-40B4-BE49-F238E27FC236}">
                <a16:creationId xmlns:a16="http://schemas.microsoft.com/office/drawing/2014/main" id="{F02D1EBE-CF1D-4531-931D-8EDA8C7EFF7F}"/>
              </a:ext>
            </a:extLst>
          </p:cNvPr>
          <p:cNvSpPr>
            <a:spLocks noGrp="1"/>
          </p:cNvSpPr>
          <p:nvPr>
            <p:ph type="ftr" sz="quarter" idx="16"/>
          </p:nvPr>
        </p:nvSpPr>
        <p:spPr/>
        <p:txBody>
          <a:bodyPr/>
          <a:lstStyle>
            <a:lvl1pPr rtl="0">
              <a:defRPr/>
            </a:lvl1pPr>
          </a:lstStyle>
          <a:p>
            <a:r>
              <a:rPr lang="en-GB"/>
              <a:t>Type here if  add info needed  for every slide</a:t>
            </a:r>
          </a:p>
        </p:txBody>
      </p:sp>
      <p:sp>
        <p:nvSpPr>
          <p:cNvPr id="11" name="Datumsplatzhalter 28">
            <a:extLst>
              <a:ext uri="{FF2B5EF4-FFF2-40B4-BE49-F238E27FC236}">
                <a16:creationId xmlns:a16="http://schemas.microsoft.com/office/drawing/2014/main" id="{26C5B20A-CA07-4C7B-83E3-DF661F18E3D3}"/>
              </a:ext>
            </a:extLst>
          </p:cNvPr>
          <p:cNvSpPr>
            <a:spLocks noGrp="1"/>
          </p:cNvSpPr>
          <p:nvPr>
            <p:ph type="dt" sz="half" idx="2"/>
          </p:nvPr>
        </p:nvSpPr>
        <p:spPr>
          <a:xfrm>
            <a:off x="2579688" y="5003805"/>
            <a:ext cx="791957" cy="92333"/>
          </a:xfrm>
          <a:prstGeom prst="rect">
            <a:avLst/>
          </a:prstGeom>
          <a:noFill/>
          <a:ln w="9525">
            <a:noFill/>
            <a:miter lim="800000"/>
            <a:headEnd/>
            <a:tailEnd/>
          </a:ln>
        </p:spPr>
        <p:txBody>
          <a:bodyPr wrap="square" lIns="0" tIns="0" rIns="0" bIns="0" anchor="ctr">
            <a:spAutoFit/>
          </a:bodyPr>
          <a:lstStyle>
            <a:lvl1pPr algn="l" rtl="0">
              <a:defRPr lang="de-DE" sz="600" b="1" smtClean="0">
                <a:solidFill>
                  <a:srgbClr val="000000"/>
                </a:solidFill>
              </a:defRPr>
            </a:lvl1pPr>
          </a:lstStyle>
          <a:p>
            <a:pPr defTabSz="685800"/>
            <a:fld id="{31A269DE-70EC-4826-8191-707EAB893F55}" type="datetime4">
              <a:rPr lang="en-GB" smtClean="0"/>
              <a:pPr defTabSz="685800"/>
              <a:t>11 January 2026</a:t>
            </a:fld>
            <a:endParaRPr lang="en-GB"/>
          </a:p>
        </p:txBody>
      </p:sp>
      <p:sp>
        <p:nvSpPr>
          <p:cNvPr id="13" name="Freihandform: Form 12">
            <a:extLst>
              <a:ext uri="{FF2B5EF4-FFF2-40B4-BE49-F238E27FC236}">
                <a16:creationId xmlns:a16="http://schemas.microsoft.com/office/drawing/2014/main" id="{4D8CFC7F-B2EB-4D65-B4E1-9907B12BB7CD}"/>
              </a:ext>
            </a:extLst>
          </p:cNvPr>
          <p:cNvSpPr>
            <a:spLocks/>
          </p:cNvSpPr>
          <p:nvPr userDrawn="1"/>
        </p:nvSpPr>
        <p:spPr bwMode="gray">
          <a:xfrm>
            <a:off x="981075" y="2377114"/>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a:endParaRPr lang="en-GB" sz="1200">
              <a:solidFill>
                <a:schemeClr val="tx1"/>
              </a:solidFill>
            </a:endParaRPr>
          </a:p>
        </p:txBody>
      </p:sp>
      <p:grpSp>
        <p:nvGrpSpPr>
          <p:cNvPr id="12" name="Gruppieren 11">
            <a:extLst>
              <a:ext uri="{FF2B5EF4-FFF2-40B4-BE49-F238E27FC236}">
                <a16:creationId xmlns:a16="http://schemas.microsoft.com/office/drawing/2014/main" id="{D6C6A7F1-9C5A-4C2A-8A1B-9FF8B3E3799F}"/>
              </a:ext>
            </a:extLst>
          </p:cNvPr>
          <p:cNvGrpSpPr>
            <a:grpSpLocks/>
          </p:cNvGrpSpPr>
          <p:nvPr userDrawn="1"/>
        </p:nvGrpSpPr>
        <p:grpSpPr>
          <a:xfrm>
            <a:off x="9542551" y="432506"/>
            <a:ext cx="1614235" cy="1443399"/>
            <a:chOff x="9463668" y="1940312"/>
            <a:chExt cx="1614235" cy="1443399"/>
          </a:xfrm>
        </p:grpSpPr>
        <p:sp>
          <p:nvSpPr>
            <p:cNvPr id="14" name="Textfeld 13">
              <a:extLst>
                <a:ext uri="{FF2B5EF4-FFF2-40B4-BE49-F238E27FC236}">
                  <a16:creationId xmlns:a16="http://schemas.microsoft.com/office/drawing/2014/main" id="{797C1FEC-4B07-4515-A3A6-86E304A0E633}"/>
                </a:ext>
              </a:extLst>
            </p:cNvPr>
            <p:cNvSpPr txBox="1"/>
            <p:nvPr/>
          </p:nvSpPr>
          <p:spPr>
            <a:xfrm>
              <a:off x="9463668" y="1940312"/>
              <a:ext cx="1614235" cy="1443399"/>
            </a:xfrm>
            <a:prstGeom prst="rect">
              <a:avLst/>
            </a:prstGeom>
            <a:solidFill>
              <a:srgbClr val="EC628B"/>
            </a:solidFill>
            <a:ln>
              <a:noFill/>
            </a:ln>
          </p:spPr>
          <p:txBody>
            <a:bodyPr wrap="square" lIns="108000" tIns="468000" rIns="108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a:solidFill>
                    <a:schemeClr val="bg1"/>
                  </a:solidFill>
                </a:rPr>
                <a:t>This is a black slide for an image with white key message text. Insert an 8 columns picture from the GFT image pack with the image placeholder or change image by right click. Make sure there is no other text than heading and sub-heading on the slide.</a:t>
              </a:r>
            </a:p>
          </p:txBody>
        </p:sp>
        <p:sp>
          <p:nvSpPr>
            <p:cNvPr id="16" name="Freihandform: Form 122">
              <a:extLst>
                <a:ext uri="{FF2B5EF4-FFF2-40B4-BE49-F238E27FC236}">
                  <a16:creationId xmlns:a16="http://schemas.microsoft.com/office/drawing/2014/main" id="{49BDA3AE-55FB-449B-9710-D1A0CD6A5DD7}"/>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rtl="0"/>
              <a:endParaRPr lang="en-GB">
                <a:solidFill>
                  <a:schemeClr val="dk1"/>
                </a:solidFill>
              </a:endParaRPr>
            </a:p>
          </p:txBody>
        </p:sp>
      </p:grpSp>
    </p:spTree>
    <p:custDataLst>
      <p:tags r:id="rId1"/>
    </p:custDataLst>
    <p:extLst>
      <p:ext uri="{BB962C8B-B14F-4D97-AF65-F5344CB8AC3E}">
        <p14:creationId xmlns:p14="http://schemas.microsoft.com/office/powerpoint/2010/main" val="2905747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slide black">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774248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8" name="Rechteck 17">
            <a:extLst>
              <a:ext uri="{FF2B5EF4-FFF2-40B4-BE49-F238E27FC236}">
                <a16:creationId xmlns:a16="http://schemas.microsoft.com/office/drawing/2014/main" id="{BD8F3575-90D9-44CE-BB8C-787F2F975712}"/>
              </a:ext>
            </a:extLst>
          </p:cNvPr>
          <p:cNvSpPr/>
          <p:nvPr userDrawn="1"/>
        </p:nvSpPr>
        <p:spPr>
          <a:xfrm>
            <a:off x="188912" y="441325"/>
            <a:ext cx="8769350" cy="4519613"/>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eaLnBrk="1"/>
            <a:endParaRPr lang="en-GB" sz="1200">
              <a:solidFill>
                <a:schemeClr val="tx1"/>
              </a:solidFill>
            </a:endParaRPr>
          </a:p>
        </p:txBody>
      </p:sp>
      <p:sp>
        <p:nvSpPr>
          <p:cNvPr id="9" name="Textplatzhalter 8"/>
          <p:cNvSpPr>
            <a:spLocks noGrp="1"/>
          </p:cNvSpPr>
          <p:nvPr>
            <p:ph type="body" sz="quarter" idx="13" hasCustomPrompt="1"/>
          </p:nvPr>
        </p:nvSpPr>
        <p:spPr bwMode="gray">
          <a:xfrm>
            <a:off x="982662" y="2701925"/>
            <a:ext cx="3989388" cy="193899"/>
          </a:xfrm>
        </p:spPr>
        <p:txBody>
          <a:bodyPr anchor="t"/>
          <a:lstStyle>
            <a:lvl1pPr marL="0" indent="0" rtl="0">
              <a:buNone/>
              <a:defRPr sz="1400" b="1">
                <a:solidFill>
                  <a:schemeClr val="bg1"/>
                </a:solidFill>
              </a:defRPr>
            </a:lvl1pPr>
          </a:lstStyle>
          <a:p>
            <a:pPr lvl="0"/>
            <a:r>
              <a:rPr lang="en-GB"/>
              <a:t>Subhead</a:t>
            </a:r>
          </a:p>
        </p:txBody>
      </p:sp>
      <p:sp>
        <p:nvSpPr>
          <p:cNvPr id="3" name="Textplatzhalter 2"/>
          <p:cNvSpPr>
            <a:spLocks noGrp="1"/>
          </p:cNvSpPr>
          <p:nvPr>
            <p:ph type="body" sz="quarter" idx="15" hasCustomPrompt="1"/>
          </p:nvPr>
        </p:nvSpPr>
        <p:spPr bwMode="gray">
          <a:xfrm>
            <a:off x="982662" y="3027095"/>
            <a:ext cx="3989388" cy="1123384"/>
          </a:xfrm>
        </p:spPr>
        <p:txBody>
          <a:bodyPr/>
          <a:lstStyle>
            <a:lvl1pPr marL="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sz="1000" baseline="0">
                <a:solidFill>
                  <a:schemeClr val="bg1"/>
                </a:solidFill>
              </a:defRPr>
            </a:lvl1pPr>
            <a:lvl2pPr>
              <a:defRPr sz="1400"/>
            </a:lvl2pPr>
            <a:lvl3pPr>
              <a:defRPr sz="1400"/>
            </a:lvl3pPr>
            <a:lvl4pPr>
              <a:defRPr sz="1400"/>
            </a:lvl4pPr>
            <a:lvl5pPr>
              <a:defRPr sz="1400"/>
            </a:lvl5pPr>
          </a:lstStyle>
          <a:p>
            <a:pPr lvl="0"/>
            <a:r>
              <a:rPr lang="en-GB" noProof="0"/>
              <a:t>GFT </a:t>
            </a:r>
            <a:r>
              <a:rPr lang="en-GB"/>
              <a:t>[please insert your GFT entity – see notes] </a:t>
            </a:r>
            <a:br>
              <a:rPr lang="en-GB" noProof="0"/>
            </a:br>
            <a:r>
              <a:rPr lang="en-GB" noProof="0"/>
              <a:t>First name Last name</a:t>
            </a:r>
            <a:br>
              <a:rPr lang="en-GB" noProof="0"/>
            </a:br>
            <a:r>
              <a:rPr lang="en-GB" noProof="0"/>
              <a:t>Position</a:t>
            </a:r>
          </a:p>
          <a:p>
            <a:pPr lvl="0"/>
            <a:r>
              <a:rPr lang="en-GB" noProof="0"/>
              <a:t>Street address</a:t>
            </a:r>
            <a:br>
              <a:rPr lang="en-GB" noProof="0"/>
            </a:br>
            <a:r>
              <a:rPr lang="en-GB" noProof="0"/>
              <a:t>12345 City</a:t>
            </a:r>
          </a:p>
          <a:p>
            <a:pPr lvl="0"/>
            <a:r>
              <a:rPr lang="en-GB" noProof="0"/>
              <a:t>T +xx </a:t>
            </a:r>
            <a:r>
              <a:rPr lang="en-GB" noProof="0" err="1"/>
              <a:t>xxxx</a:t>
            </a:r>
            <a:r>
              <a:rPr lang="en-GB" noProof="0"/>
              <a:t> xxx-</a:t>
            </a:r>
            <a:r>
              <a:rPr lang="en-GB" noProof="0" err="1"/>
              <a:t>xxxx</a:t>
            </a:r>
            <a:br>
              <a:rPr lang="en-GB" noProof="0"/>
            </a:br>
            <a:r>
              <a:rPr lang="en-GB" noProof="0"/>
              <a:t>Firstname.Lastname@gft.com</a:t>
            </a:r>
          </a:p>
        </p:txBody>
      </p:sp>
      <p:sp>
        <p:nvSpPr>
          <p:cNvPr id="6" name="Textfeld 5"/>
          <p:cNvSpPr txBox="1">
            <a:spLocks/>
          </p:cNvSpPr>
          <p:nvPr userDrawn="1"/>
        </p:nvSpPr>
        <p:spPr bwMode="white">
          <a:xfrm>
            <a:off x="978102" y="663575"/>
            <a:ext cx="7191172" cy="1354217"/>
          </a:xfrm>
          <a:prstGeom prst="rect">
            <a:avLst/>
          </a:prstGeom>
          <a:noFill/>
        </p:spPr>
        <p:txBody>
          <a:bodyPr wrap="square" lIns="0" tIns="0" rIns="0" bIns="0" rtlCol="0">
            <a:spAutoFit/>
          </a:bodyPr>
          <a:lstStyle/>
          <a:p>
            <a:pPr rtl="0"/>
            <a:r>
              <a:rPr lang="en-GB" sz="4400" b="1">
                <a:solidFill>
                  <a:schemeClr val="bg1"/>
                </a:solidFill>
              </a:rPr>
              <a:t>Shaping the future </a:t>
            </a:r>
            <a:br>
              <a:rPr lang="en-GB" sz="4400" b="1">
                <a:solidFill>
                  <a:schemeClr val="bg1"/>
                </a:solidFill>
              </a:rPr>
            </a:br>
            <a:r>
              <a:rPr lang="en-GB" sz="4400" b="1">
                <a:solidFill>
                  <a:schemeClr val="bg1"/>
                </a:solidFill>
              </a:rPr>
              <a:t>of digital business </a:t>
            </a:r>
          </a:p>
        </p:txBody>
      </p:sp>
      <p:grpSp>
        <p:nvGrpSpPr>
          <p:cNvPr id="10" name="Gruppieren 9"/>
          <p:cNvGrpSpPr>
            <a:grpSpLocks/>
          </p:cNvGrpSpPr>
          <p:nvPr userDrawn="1"/>
        </p:nvGrpSpPr>
        <p:grpSpPr>
          <a:xfrm>
            <a:off x="7767501" y="106363"/>
            <a:ext cx="1193937" cy="221456"/>
            <a:chOff x="8174038" y="147638"/>
            <a:chExt cx="787400" cy="146050"/>
          </a:xfrm>
        </p:grpSpPr>
        <p:sp>
          <p:nvSpPr>
            <p:cNvPr id="11"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eaLnBrk="1"/>
              <a:endParaRPr lang="en-GB"/>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grpSp>
      <p:sp>
        <p:nvSpPr>
          <p:cNvPr id="5" name="Textfeld 4">
            <a:extLst>
              <a:ext uri="{FF2B5EF4-FFF2-40B4-BE49-F238E27FC236}">
                <a16:creationId xmlns:a16="http://schemas.microsoft.com/office/drawing/2014/main" id="{18FD79F5-D82C-4A5A-83AE-25567CB74020}"/>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pPr rtl="0"/>
            <a:r>
              <a:rPr lang="en-GB" sz="600" b="1"/>
              <a:t>© 2024 | GFT Technologies SE and its affiliates. All rights reserved.</a:t>
            </a:r>
          </a:p>
        </p:txBody>
      </p:sp>
      <p:sp>
        <p:nvSpPr>
          <p:cNvPr id="19" name="Bildplatzhalter 14">
            <a:extLst>
              <a:ext uri="{FF2B5EF4-FFF2-40B4-BE49-F238E27FC236}">
                <a16:creationId xmlns:a16="http://schemas.microsoft.com/office/drawing/2014/main" id="{025202F6-9AA6-4764-A8D2-F645AE326B3F}"/>
              </a:ext>
            </a:extLst>
          </p:cNvPr>
          <p:cNvSpPr>
            <a:spLocks noGrp="1" noChangeAspect="1"/>
          </p:cNvSpPr>
          <p:nvPr>
            <p:ph type="pic" sz="quarter" idx="14" hasCustomPrompt="1"/>
          </p:nvPr>
        </p:nvSpPr>
        <p:spPr>
          <a:xfrm>
            <a:off x="5776715" y="2701925"/>
            <a:ext cx="1591200" cy="1591200"/>
          </a:xfrm>
          <a:solidFill>
            <a:schemeClr val="bg2"/>
          </a:solidFill>
          <a:ln w="19050">
            <a:solidFill>
              <a:schemeClr val="bg1"/>
            </a:solidFill>
          </a:ln>
        </p:spPr>
        <p:txBody>
          <a:bodyPr anchor="ctr">
            <a:noAutofit/>
          </a:bodyPr>
          <a:lstStyle>
            <a:lvl1pPr marL="0" indent="0" algn="ctr" rtl="0">
              <a:buNone/>
              <a:defRPr sz="1000">
                <a:solidFill>
                  <a:schemeClr val="tx1"/>
                </a:solidFill>
              </a:defRPr>
            </a:lvl1pPr>
          </a:lstStyle>
          <a:p>
            <a:r>
              <a:rPr lang="en-GB"/>
              <a:t>Insert square</a:t>
            </a:r>
            <a:br>
              <a:rPr lang="en-GB"/>
            </a:br>
            <a:r>
              <a:rPr lang="en-GB"/>
              <a:t>contact picture </a:t>
            </a:r>
            <a:br>
              <a:rPr lang="en-GB"/>
            </a:br>
            <a:r>
              <a:rPr lang="en-GB"/>
              <a:t>or delete the placeholder,</a:t>
            </a:r>
            <a:br>
              <a:rPr lang="en-GB"/>
            </a:br>
            <a:r>
              <a:rPr lang="en-GB"/>
              <a:t>if no image is required</a:t>
            </a:r>
          </a:p>
        </p:txBody>
      </p:sp>
      <p:sp>
        <p:nvSpPr>
          <p:cNvPr id="2" name="Textfeld 1">
            <a:extLst>
              <a:ext uri="{FF2B5EF4-FFF2-40B4-BE49-F238E27FC236}">
                <a16:creationId xmlns:a16="http://schemas.microsoft.com/office/drawing/2014/main" id="{CEBEE2EA-BA4E-4527-A19F-2BDB2C8405A2}"/>
              </a:ext>
            </a:extLst>
          </p:cNvPr>
          <p:cNvSpPr txBox="1">
            <a:spLocks/>
          </p:cNvSpPr>
          <p:nvPr userDrawn="1"/>
        </p:nvSpPr>
        <p:spPr>
          <a:xfrm>
            <a:off x="982662" y="4585601"/>
            <a:ext cx="3989388" cy="184666"/>
          </a:xfrm>
          <a:prstGeom prst="rect">
            <a:avLst/>
          </a:prstGeom>
          <a:noFill/>
        </p:spPr>
        <p:txBody>
          <a:bodyPr wrap="square" lIns="0" tIns="0" rIns="0" bIns="0" rtlCol="0">
            <a:spAutoFit/>
          </a:bodyPr>
          <a:lstStyle/>
          <a:p>
            <a:pPr rtl="0"/>
            <a:r>
              <a:rPr lang="en-GB" sz="600">
                <a:solidFill>
                  <a:schemeClr val="bg1"/>
                </a:solidFill>
              </a:rPr>
              <a:t>Save resources! This presentation is optimised for</a:t>
            </a:r>
          </a:p>
          <a:p>
            <a:pPr rtl="0"/>
            <a:r>
              <a:rPr lang="en-GB" sz="600">
                <a:solidFill>
                  <a:schemeClr val="bg1"/>
                </a:solidFill>
              </a:rPr>
              <a:t>viewing on a monitor. Please do not print.</a:t>
            </a:r>
          </a:p>
        </p:txBody>
      </p:sp>
      <p:sp>
        <p:nvSpPr>
          <p:cNvPr id="8" name="Freihandform: Form 7">
            <a:extLst>
              <a:ext uri="{FF2B5EF4-FFF2-40B4-BE49-F238E27FC236}">
                <a16:creationId xmlns:a16="http://schemas.microsoft.com/office/drawing/2014/main" id="{7B9A2CC7-0188-4001-BA25-19217371C6BE}"/>
              </a:ext>
            </a:extLst>
          </p:cNvPr>
          <p:cNvSpPr/>
          <p:nvPr/>
        </p:nvSpPr>
        <p:spPr>
          <a:xfrm>
            <a:off x="982662" y="4294130"/>
            <a:ext cx="270426" cy="264137"/>
          </a:xfrm>
          <a:custGeom>
            <a:avLst/>
            <a:gdLst>
              <a:gd name="connsiteX0" fmla="*/ 258858 w 522846"/>
              <a:gd name="connsiteY0" fmla="*/ 510687 h 510686"/>
              <a:gd name="connsiteX1" fmla="*/ 249333 w 522846"/>
              <a:gd name="connsiteY1" fmla="*/ 502114 h 510686"/>
              <a:gd name="connsiteX2" fmla="*/ 249333 w 522846"/>
              <a:gd name="connsiteY2" fmla="*/ 502114 h 510686"/>
              <a:gd name="connsiteX3" fmla="*/ 248380 w 522846"/>
              <a:gd name="connsiteY3" fmla="*/ 501162 h 510686"/>
              <a:gd name="connsiteX4" fmla="*/ 215995 w 522846"/>
              <a:gd name="connsiteY4" fmla="*/ 457347 h 510686"/>
              <a:gd name="connsiteX5" fmla="*/ 215043 w 522846"/>
              <a:gd name="connsiteY5" fmla="*/ 458299 h 510686"/>
              <a:gd name="connsiteX6" fmla="*/ 127413 w 522846"/>
              <a:gd name="connsiteY6" fmla="*/ 480207 h 510686"/>
              <a:gd name="connsiteX7" fmla="*/ 53118 w 522846"/>
              <a:gd name="connsiteY7" fmla="*/ 409722 h 510686"/>
              <a:gd name="connsiteX8" fmla="*/ 13113 w 522846"/>
              <a:gd name="connsiteY8" fmla="*/ 382099 h 510686"/>
              <a:gd name="connsiteX9" fmla="*/ 13113 w 522846"/>
              <a:gd name="connsiteY9" fmla="*/ 382099 h 510686"/>
              <a:gd name="connsiteX10" fmla="*/ 730 w 522846"/>
              <a:gd name="connsiteY10" fmla="*/ 377337 h 510686"/>
              <a:gd name="connsiteX11" fmla="*/ 5493 w 522846"/>
              <a:gd name="connsiteY11" fmla="*/ 364954 h 510686"/>
              <a:gd name="connsiteX12" fmla="*/ 5493 w 522846"/>
              <a:gd name="connsiteY12" fmla="*/ 364954 h 510686"/>
              <a:gd name="connsiteX13" fmla="*/ 173133 w 522846"/>
              <a:gd name="connsiteY13" fmla="*/ 326854 h 510686"/>
              <a:gd name="connsiteX14" fmla="*/ 234093 w 522846"/>
              <a:gd name="connsiteY14" fmla="*/ 398292 h 510686"/>
              <a:gd name="connsiteX15" fmla="*/ 225520 w 522846"/>
              <a:gd name="connsiteY15" fmla="*/ 408769 h 510686"/>
              <a:gd name="connsiteX16" fmla="*/ 215043 w 522846"/>
              <a:gd name="connsiteY16" fmla="*/ 400197 h 510686"/>
              <a:gd name="connsiteX17" fmla="*/ 167418 w 522846"/>
              <a:gd name="connsiteY17" fmla="*/ 344952 h 510686"/>
              <a:gd name="connsiteX18" fmla="*/ 45498 w 522846"/>
              <a:gd name="connsiteY18" fmla="*/ 366859 h 510686"/>
              <a:gd name="connsiteX19" fmla="*/ 70263 w 522846"/>
              <a:gd name="connsiteY19" fmla="*/ 400197 h 510686"/>
              <a:gd name="connsiteX20" fmla="*/ 135033 w 522846"/>
              <a:gd name="connsiteY20" fmla="*/ 462109 h 510686"/>
              <a:gd name="connsiteX21" fmla="*/ 204565 w 522846"/>
              <a:gd name="connsiteY21" fmla="*/ 444012 h 510686"/>
              <a:gd name="connsiteX22" fmla="*/ 134080 w 522846"/>
              <a:gd name="connsiteY22" fmla="*/ 401149 h 510686"/>
              <a:gd name="connsiteX23" fmla="*/ 126460 w 522846"/>
              <a:gd name="connsiteY23" fmla="*/ 389719 h 510686"/>
              <a:gd name="connsiteX24" fmla="*/ 137890 w 522846"/>
              <a:gd name="connsiteY24" fmla="*/ 382099 h 510686"/>
              <a:gd name="connsiteX25" fmla="*/ 246475 w 522846"/>
              <a:gd name="connsiteY25" fmla="*/ 464014 h 510686"/>
              <a:gd name="connsiteX26" fmla="*/ 322675 w 522846"/>
              <a:gd name="connsiteY26" fmla="*/ 182074 h 510686"/>
              <a:gd name="connsiteX27" fmla="*/ 336010 w 522846"/>
              <a:gd name="connsiteY27" fmla="*/ 181122 h 510686"/>
              <a:gd name="connsiteX28" fmla="*/ 336963 w 522846"/>
              <a:gd name="connsiteY28" fmla="*/ 194457 h 510686"/>
              <a:gd name="connsiteX29" fmla="*/ 271240 w 522846"/>
              <a:gd name="connsiteY29" fmla="*/ 363049 h 510686"/>
              <a:gd name="connsiteX30" fmla="*/ 281718 w 522846"/>
              <a:gd name="connsiteY30" fmla="*/ 363049 h 510686"/>
              <a:gd name="connsiteX31" fmla="*/ 424593 w 522846"/>
              <a:gd name="connsiteY31" fmla="*/ 305899 h 510686"/>
              <a:gd name="connsiteX32" fmla="*/ 456025 w 522846"/>
              <a:gd name="connsiteY32" fmla="*/ 123019 h 510686"/>
              <a:gd name="connsiteX33" fmla="*/ 464598 w 522846"/>
              <a:gd name="connsiteY33" fmla="*/ 28722 h 510686"/>
              <a:gd name="connsiteX34" fmla="*/ 217900 w 522846"/>
              <a:gd name="connsiteY34" fmla="*/ 143974 h 510686"/>
              <a:gd name="connsiteX35" fmla="*/ 205518 w 522846"/>
              <a:gd name="connsiteY35" fmla="*/ 299232 h 510686"/>
              <a:gd name="connsiteX36" fmla="*/ 202660 w 522846"/>
              <a:gd name="connsiteY36" fmla="*/ 312567 h 510686"/>
              <a:gd name="connsiteX37" fmla="*/ 189325 w 522846"/>
              <a:gd name="connsiteY37" fmla="*/ 309709 h 510686"/>
              <a:gd name="connsiteX38" fmla="*/ 202660 w 522846"/>
              <a:gd name="connsiteY38" fmla="*/ 133497 h 510686"/>
              <a:gd name="connsiteX39" fmla="*/ 511270 w 522846"/>
              <a:gd name="connsiteY39" fmla="*/ 147 h 510686"/>
              <a:gd name="connsiteX40" fmla="*/ 522700 w 522846"/>
              <a:gd name="connsiteY40" fmla="*/ 7767 h 510686"/>
              <a:gd name="connsiteX41" fmla="*/ 515080 w 522846"/>
              <a:gd name="connsiteY41" fmla="*/ 19197 h 510686"/>
              <a:gd name="connsiteX42" fmla="*/ 475075 w 522846"/>
              <a:gd name="connsiteY42" fmla="*/ 121114 h 510686"/>
              <a:gd name="connsiteX43" fmla="*/ 439833 w 522846"/>
              <a:gd name="connsiteY43" fmla="*/ 316377 h 510686"/>
              <a:gd name="connsiteX44" fmla="*/ 280765 w 522846"/>
              <a:gd name="connsiteY44" fmla="*/ 381147 h 510686"/>
              <a:gd name="connsiteX45" fmla="*/ 268383 w 522846"/>
              <a:gd name="connsiteY45" fmla="*/ 381147 h 510686"/>
              <a:gd name="connsiteX46" fmla="*/ 268383 w 522846"/>
              <a:gd name="connsiteY46" fmla="*/ 500209 h 510686"/>
              <a:gd name="connsiteX47" fmla="*/ 259810 w 522846"/>
              <a:gd name="connsiteY47" fmla="*/ 510687 h 510686"/>
              <a:gd name="connsiteX48" fmla="*/ 258858 w 522846"/>
              <a:gd name="connsiteY48" fmla="*/ 510687 h 5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2846" h="510686">
                <a:moveTo>
                  <a:pt x="258858" y="510687"/>
                </a:moveTo>
                <a:cubicBezTo>
                  <a:pt x="254095" y="510687"/>
                  <a:pt x="250285" y="506877"/>
                  <a:pt x="249333" y="502114"/>
                </a:cubicBezTo>
                <a:cubicBezTo>
                  <a:pt x="249333" y="502114"/>
                  <a:pt x="249333" y="502114"/>
                  <a:pt x="249333" y="502114"/>
                </a:cubicBezTo>
                <a:cubicBezTo>
                  <a:pt x="249333" y="502114"/>
                  <a:pt x="249333" y="501162"/>
                  <a:pt x="248380" y="501162"/>
                </a:cubicBezTo>
                <a:cubicBezTo>
                  <a:pt x="237903" y="484017"/>
                  <a:pt x="227425" y="468777"/>
                  <a:pt x="215995" y="457347"/>
                </a:cubicBezTo>
                <a:cubicBezTo>
                  <a:pt x="215995" y="457347"/>
                  <a:pt x="215043" y="458299"/>
                  <a:pt x="215043" y="458299"/>
                </a:cubicBezTo>
                <a:cubicBezTo>
                  <a:pt x="213138" y="460204"/>
                  <a:pt x="168370" y="493542"/>
                  <a:pt x="127413" y="480207"/>
                </a:cubicBezTo>
                <a:cubicBezTo>
                  <a:pt x="86455" y="466872"/>
                  <a:pt x="68358" y="435439"/>
                  <a:pt x="53118" y="409722"/>
                </a:cubicBezTo>
                <a:cubicBezTo>
                  <a:pt x="35973" y="380194"/>
                  <a:pt x="29305" y="374479"/>
                  <a:pt x="13113" y="382099"/>
                </a:cubicBezTo>
                <a:cubicBezTo>
                  <a:pt x="13113" y="382099"/>
                  <a:pt x="13113" y="382099"/>
                  <a:pt x="13113" y="382099"/>
                </a:cubicBezTo>
                <a:cubicBezTo>
                  <a:pt x="8350" y="384004"/>
                  <a:pt x="2635" y="382099"/>
                  <a:pt x="730" y="377337"/>
                </a:cubicBezTo>
                <a:cubicBezTo>
                  <a:pt x="-1175" y="372574"/>
                  <a:pt x="730" y="366859"/>
                  <a:pt x="5493" y="364954"/>
                </a:cubicBezTo>
                <a:cubicBezTo>
                  <a:pt x="5493" y="364954"/>
                  <a:pt x="5493" y="364954"/>
                  <a:pt x="5493" y="364954"/>
                </a:cubicBezTo>
                <a:cubicBezTo>
                  <a:pt x="101695" y="317329"/>
                  <a:pt x="126460" y="311614"/>
                  <a:pt x="173133" y="326854"/>
                </a:cubicBezTo>
                <a:cubicBezTo>
                  <a:pt x="228378" y="344952"/>
                  <a:pt x="233140" y="396387"/>
                  <a:pt x="234093" y="398292"/>
                </a:cubicBezTo>
                <a:cubicBezTo>
                  <a:pt x="234093" y="403054"/>
                  <a:pt x="230283" y="407817"/>
                  <a:pt x="225520" y="408769"/>
                </a:cubicBezTo>
                <a:cubicBezTo>
                  <a:pt x="219805" y="409722"/>
                  <a:pt x="215995" y="404959"/>
                  <a:pt x="215043" y="400197"/>
                </a:cubicBezTo>
                <a:cubicBezTo>
                  <a:pt x="215043" y="398292"/>
                  <a:pt x="210280" y="360192"/>
                  <a:pt x="167418" y="344952"/>
                </a:cubicBezTo>
                <a:cubicBezTo>
                  <a:pt x="132175" y="333522"/>
                  <a:pt x="111220" y="335427"/>
                  <a:pt x="45498" y="366859"/>
                </a:cubicBezTo>
                <a:cubicBezTo>
                  <a:pt x="55023" y="374479"/>
                  <a:pt x="62643" y="386862"/>
                  <a:pt x="70263" y="400197"/>
                </a:cubicBezTo>
                <a:cubicBezTo>
                  <a:pt x="84550" y="424009"/>
                  <a:pt x="100743" y="450679"/>
                  <a:pt x="135033" y="462109"/>
                </a:cubicBezTo>
                <a:cubicBezTo>
                  <a:pt x="165513" y="472587"/>
                  <a:pt x="201708" y="445917"/>
                  <a:pt x="204565" y="444012"/>
                </a:cubicBezTo>
                <a:cubicBezTo>
                  <a:pt x="167418" y="408769"/>
                  <a:pt x="135033" y="401149"/>
                  <a:pt x="134080" y="401149"/>
                </a:cubicBezTo>
                <a:cubicBezTo>
                  <a:pt x="129318" y="400197"/>
                  <a:pt x="125508" y="395434"/>
                  <a:pt x="126460" y="389719"/>
                </a:cubicBezTo>
                <a:cubicBezTo>
                  <a:pt x="127413" y="384957"/>
                  <a:pt x="132175" y="381147"/>
                  <a:pt x="137890" y="382099"/>
                </a:cubicBezTo>
                <a:cubicBezTo>
                  <a:pt x="140748" y="383052"/>
                  <a:pt x="195993" y="395434"/>
                  <a:pt x="246475" y="464014"/>
                </a:cubicBezTo>
                <a:cubicBezTo>
                  <a:pt x="238855" y="277324"/>
                  <a:pt x="318865" y="185884"/>
                  <a:pt x="322675" y="182074"/>
                </a:cubicBezTo>
                <a:cubicBezTo>
                  <a:pt x="326485" y="178264"/>
                  <a:pt x="332200" y="178264"/>
                  <a:pt x="336010" y="181122"/>
                </a:cubicBezTo>
                <a:cubicBezTo>
                  <a:pt x="339820" y="184932"/>
                  <a:pt x="339820" y="190647"/>
                  <a:pt x="336963" y="194457"/>
                </a:cubicBezTo>
                <a:cubicBezTo>
                  <a:pt x="336010" y="195409"/>
                  <a:pt x="287433" y="251607"/>
                  <a:pt x="271240" y="363049"/>
                </a:cubicBezTo>
                <a:lnTo>
                  <a:pt x="281718" y="363049"/>
                </a:lnTo>
                <a:cubicBezTo>
                  <a:pt x="282670" y="363049"/>
                  <a:pt x="383635" y="364954"/>
                  <a:pt x="424593" y="305899"/>
                </a:cubicBezTo>
                <a:cubicBezTo>
                  <a:pt x="467455" y="243987"/>
                  <a:pt x="461740" y="177312"/>
                  <a:pt x="456025" y="123019"/>
                </a:cubicBezTo>
                <a:cubicBezTo>
                  <a:pt x="452215" y="86824"/>
                  <a:pt x="449358" y="51582"/>
                  <a:pt x="464598" y="28722"/>
                </a:cubicBezTo>
                <a:cubicBezTo>
                  <a:pt x="303625" y="58249"/>
                  <a:pt x="264573" y="78252"/>
                  <a:pt x="217900" y="143974"/>
                </a:cubicBezTo>
                <a:cubicBezTo>
                  <a:pt x="161703" y="223984"/>
                  <a:pt x="203613" y="296374"/>
                  <a:pt x="205518" y="299232"/>
                </a:cubicBezTo>
                <a:cubicBezTo>
                  <a:pt x="208375" y="303994"/>
                  <a:pt x="206470" y="309709"/>
                  <a:pt x="202660" y="312567"/>
                </a:cubicBezTo>
                <a:cubicBezTo>
                  <a:pt x="197898" y="315424"/>
                  <a:pt x="192183" y="313519"/>
                  <a:pt x="189325" y="309709"/>
                </a:cubicBezTo>
                <a:cubicBezTo>
                  <a:pt x="187420" y="305899"/>
                  <a:pt x="138843" y="223984"/>
                  <a:pt x="202660" y="133497"/>
                </a:cubicBezTo>
                <a:cubicBezTo>
                  <a:pt x="256953" y="55392"/>
                  <a:pt x="300768" y="37294"/>
                  <a:pt x="511270" y="147"/>
                </a:cubicBezTo>
                <a:cubicBezTo>
                  <a:pt x="516033" y="-806"/>
                  <a:pt x="521748" y="3004"/>
                  <a:pt x="522700" y="7767"/>
                </a:cubicBezTo>
                <a:cubicBezTo>
                  <a:pt x="523653" y="12529"/>
                  <a:pt x="519843" y="18244"/>
                  <a:pt x="515080" y="19197"/>
                </a:cubicBezTo>
                <a:cubicBezTo>
                  <a:pt x="468408" y="26817"/>
                  <a:pt x="468408" y="57297"/>
                  <a:pt x="475075" y="121114"/>
                </a:cubicBezTo>
                <a:cubicBezTo>
                  <a:pt x="480790" y="178264"/>
                  <a:pt x="487458" y="248749"/>
                  <a:pt x="439833" y="316377"/>
                </a:cubicBezTo>
                <a:cubicBezTo>
                  <a:pt x="392208" y="383052"/>
                  <a:pt x="285528" y="381147"/>
                  <a:pt x="280765" y="381147"/>
                </a:cubicBezTo>
                <a:lnTo>
                  <a:pt x="268383" y="381147"/>
                </a:lnTo>
                <a:cubicBezTo>
                  <a:pt x="264573" y="416389"/>
                  <a:pt x="263620" y="455442"/>
                  <a:pt x="268383" y="500209"/>
                </a:cubicBezTo>
                <a:cubicBezTo>
                  <a:pt x="269335" y="504972"/>
                  <a:pt x="265525" y="509734"/>
                  <a:pt x="259810" y="510687"/>
                </a:cubicBezTo>
                <a:cubicBezTo>
                  <a:pt x="259810" y="510687"/>
                  <a:pt x="258858" y="510687"/>
                  <a:pt x="258858" y="510687"/>
                </a:cubicBezTo>
                <a:close/>
              </a:path>
            </a:pathLst>
          </a:custGeom>
          <a:solidFill>
            <a:srgbClr val="FFFFFF"/>
          </a:solidFill>
          <a:ln w="9525" cap="flat">
            <a:noFill/>
            <a:prstDash val="solid"/>
            <a:miter/>
          </a:ln>
        </p:spPr>
        <p:txBody>
          <a:bodyPr rtlCol="0" anchor="ctr"/>
          <a:lstStyle/>
          <a:p>
            <a:pPr rtl="0"/>
            <a:endParaRPr lang="en-GB"/>
          </a:p>
        </p:txBody>
      </p:sp>
      <p:grpSp>
        <p:nvGrpSpPr>
          <p:cNvPr id="21" name="Gruppieren 20">
            <a:extLst>
              <a:ext uri="{FF2B5EF4-FFF2-40B4-BE49-F238E27FC236}">
                <a16:creationId xmlns:a16="http://schemas.microsoft.com/office/drawing/2014/main" id="{8DC7C44E-96C3-46E6-8C1E-EB9FC4C83667}"/>
              </a:ext>
            </a:extLst>
          </p:cNvPr>
          <p:cNvGrpSpPr>
            <a:grpSpLocks/>
          </p:cNvGrpSpPr>
          <p:nvPr userDrawn="1"/>
        </p:nvGrpSpPr>
        <p:grpSpPr>
          <a:xfrm>
            <a:off x="9542551" y="432506"/>
            <a:ext cx="1614235" cy="904790"/>
            <a:chOff x="9463668" y="1940312"/>
            <a:chExt cx="1614235" cy="904790"/>
          </a:xfrm>
        </p:grpSpPr>
        <p:sp>
          <p:nvSpPr>
            <p:cNvPr id="22" name="Textfeld 21">
              <a:extLst>
                <a:ext uri="{FF2B5EF4-FFF2-40B4-BE49-F238E27FC236}">
                  <a16:creationId xmlns:a16="http://schemas.microsoft.com/office/drawing/2014/main" id="{7BD47A6A-F044-4CED-89D2-D2BA0BCC6F5F}"/>
                </a:ext>
              </a:extLst>
            </p:cNvPr>
            <p:cNvSpPr txBox="1"/>
            <p:nvPr/>
          </p:nvSpPr>
          <p:spPr>
            <a:xfrm>
              <a:off x="9463668" y="1940312"/>
              <a:ext cx="1614235" cy="904790"/>
            </a:xfrm>
            <a:prstGeom prst="rect">
              <a:avLst/>
            </a:prstGeom>
            <a:solidFill>
              <a:srgbClr val="EC628B"/>
            </a:solidFill>
            <a:ln>
              <a:noFill/>
            </a:ln>
          </p:spPr>
          <p:txBody>
            <a:bodyPr wrap="square" lIns="108000" tIns="468000" rIns="108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a:solidFill>
                    <a:schemeClr val="bg1"/>
                  </a:solidFill>
                </a:rPr>
                <a:t>This is a black thank-you-slide for white font with optional contact picture.</a:t>
              </a:r>
            </a:p>
          </p:txBody>
        </p:sp>
        <p:sp>
          <p:nvSpPr>
            <p:cNvPr id="23" name="Freihandform: Form 122">
              <a:extLst>
                <a:ext uri="{FF2B5EF4-FFF2-40B4-BE49-F238E27FC236}">
                  <a16:creationId xmlns:a16="http://schemas.microsoft.com/office/drawing/2014/main" id="{39F011D8-5541-4E93-A2A9-481EF20B6FF7}"/>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rtl="0"/>
              <a:endParaRPr lang="en-GB">
                <a:solidFill>
                  <a:schemeClr val="dk1"/>
                </a:solidFill>
              </a:endParaRPr>
            </a:p>
          </p:txBody>
        </p:sp>
      </p:grpSp>
    </p:spTree>
    <p:custDataLst>
      <p:tags r:id="rId1"/>
    </p:custDataLst>
    <p:extLst>
      <p:ext uri="{BB962C8B-B14F-4D97-AF65-F5344CB8AC3E}">
        <p14:creationId xmlns:p14="http://schemas.microsoft.com/office/powerpoint/2010/main" val="3305349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Standard text slide black">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p:custDataLst>
              <p:tags r:id="rId2"/>
            </p:custDataLst>
            <p:extLst>
              <p:ext uri="{D42A27DB-BD31-4B8C-83A1-F6EECF244321}">
                <p14:modId xmlns:p14="http://schemas.microsoft.com/office/powerpoint/2010/main" val="5477016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hteck 5"/>
          <p:cNvSpPr/>
          <p:nvPr/>
        </p:nvSpPr>
        <p:spPr>
          <a:xfrm>
            <a:off x="188912" y="441325"/>
            <a:ext cx="8769351" cy="4519613"/>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eaLnBrk="1"/>
            <a:endParaRPr lang="en-GB" sz="1200">
              <a:solidFill>
                <a:schemeClr val="tx1"/>
              </a:solidFill>
            </a:endParaRPr>
          </a:p>
        </p:txBody>
      </p:sp>
      <p:sp>
        <p:nvSpPr>
          <p:cNvPr id="11" name="Titel 10"/>
          <p:cNvSpPr>
            <a:spLocks noGrp="1"/>
          </p:cNvSpPr>
          <p:nvPr>
            <p:ph type="title" hasCustomPrompt="1"/>
          </p:nvPr>
        </p:nvSpPr>
        <p:spPr/>
        <p:txBody>
          <a:bodyPr vert="horz"/>
          <a:lstStyle>
            <a:lvl1pPr rtl="0">
              <a:defRPr>
                <a:solidFill>
                  <a:schemeClr val="bg1"/>
                </a:solidFill>
              </a:defRPr>
            </a:lvl1pPr>
          </a:lstStyle>
          <a:p>
            <a:r>
              <a:rPr lang="en-GB"/>
              <a:t>Headline</a:t>
            </a:r>
          </a:p>
        </p:txBody>
      </p:sp>
      <p:sp>
        <p:nvSpPr>
          <p:cNvPr id="3" name="Textplatzhalter 2"/>
          <p:cNvSpPr>
            <a:spLocks noGrp="1"/>
          </p:cNvSpPr>
          <p:nvPr>
            <p:ph type="body" sz="quarter" idx="10" hasCustomPrompt="1"/>
          </p:nvPr>
        </p:nvSpPr>
        <p:spPr>
          <a:xfrm>
            <a:off x="978102" y="1263728"/>
            <a:ext cx="7191375" cy="1166473"/>
          </a:xfrm>
        </p:spPr>
        <p:txBody>
          <a:bodyPr>
            <a:noAutofit/>
          </a:bodyPr>
          <a:lstStyle>
            <a:lvl1pPr rtl="0">
              <a:buClr>
                <a:schemeClr val="bg1"/>
              </a:buClr>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p>
        </p:txBody>
      </p:sp>
      <p:sp>
        <p:nvSpPr>
          <p:cNvPr id="9" name="Textplatzhalter 4">
            <a:extLst>
              <a:ext uri="{FF2B5EF4-FFF2-40B4-BE49-F238E27FC236}">
                <a16:creationId xmlns:a16="http://schemas.microsoft.com/office/drawing/2014/main" id="{54FA93F6-62E7-41DF-8661-4C3CF8F4CB7E}"/>
              </a:ext>
            </a:extLst>
          </p:cNvPr>
          <p:cNvSpPr>
            <a:spLocks noGrp="1"/>
          </p:cNvSpPr>
          <p:nvPr>
            <p:ph type="body" sz="quarter" idx="12" hasCustomPrompt="1"/>
          </p:nvPr>
        </p:nvSpPr>
        <p:spPr>
          <a:xfrm>
            <a:off x="3371850" y="86336"/>
            <a:ext cx="720000" cy="249299"/>
          </a:xfrm>
        </p:spPr>
        <p:txBody>
          <a:bodyPr>
            <a:noAutofit/>
          </a:bodyPr>
          <a:lstStyle>
            <a:lvl1pPr marL="0" indent="0" rtl="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p>
        </p:txBody>
      </p:sp>
      <p:sp>
        <p:nvSpPr>
          <p:cNvPr id="2" name="Fußzeilenplatzhalter 1">
            <a:extLst>
              <a:ext uri="{FF2B5EF4-FFF2-40B4-BE49-F238E27FC236}">
                <a16:creationId xmlns:a16="http://schemas.microsoft.com/office/drawing/2014/main" id="{2EF12584-1E1D-4D71-86E5-BC9768D30C2A}"/>
              </a:ext>
            </a:extLst>
          </p:cNvPr>
          <p:cNvSpPr>
            <a:spLocks noGrp="1"/>
          </p:cNvSpPr>
          <p:nvPr>
            <p:ph type="ftr" sz="quarter" idx="13"/>
          </p:nvPr>
        </p:nvSpPr>
        <p:spPr/>
        <p:txBody>
          <a:bodyPr anchor="t"/>
          <a:lstStyle>
            <a:lvl1pPr rtl="0">
              <a:defRPr>
                <a:solidFill>
                  <a:schemeClr val="bg1"/>
                </a:solidFill>
              </a:defRPr>
            </a:lvl1pPr>
          </a:lstStyle>
          <a:p>
            <a:endParaRPr lang="en-GB"/>
          </a:p>
        </p:txBody>
      </p:sp>
      <p:sp>
        <p:nvSpPr>
          <p:cNvPr id="10" name="Datumsplatzhalter 28">
            <a:extLst>
              <a:ext uri="{FF2B5EF4-FFF2-40B4-BE49-F238E27FC236}">
                <a16:creationId xmlns:a16="http://schemas.microsoft.com/office/drawing/2014/main" id="{BAB9F7FD-167F-4D76-A58E-3692018ECC4B}"/>
              </a:ext>
            </a:extLst>
          </p:cNvPr>
          <p:cNvSpPr>
            <a:spLocks noGrp="1"/>
          </p:cNvSpPr>
          <p:nvPr>
            <p:ph type="dt" sz="half" idx="2"/>
          </p:nvPr>
        </p:nvSpPr>
        <p:spPr>
          <a:xfrm>
            <a:off x="2579688" y="5003805"/>
            <a:ext cx="791957" cy="92333"/>
          </a:xfrm>
          <a:prstGeom prst="rect">
            <a:avLst/>
          </a:prstGeom>
          <a:noFill/>
          <a:ln w="9525">
            <a:noFill/>
            <a:miter lim="800000"/>
            <a:headEnd/>
            <a:tailEnd/>
          </a:ln>
        </p:spPr>
        <p:txBody>
          <a:bodyPr wrap="square" lIns="0" tIns="0" rIns="0" bIns="0" anchor="ctr">
            <a:spAutoFit/>
          </a:bodyPr>
          <a:lstStyle>
            <a:lvl1pPr algn="l" rtl="0">
              <a:defRPr lang="de-DE" sz="600" b="1" smtClean="0">
                <a:solidFill>
                  <a:srgbClr val="000000"/>
                </a:solidFill>
              </a:defRPr>
            </a:lvl1pPr>
          </a:lstStyle>
          <a:p>
            <a:pPr defTabSz="685800"/>
            <a:fld id="{5B419D1E-CE13-2245-A3FB-6F4ED3025F59}" type="datetime3">
              <a:rPr lang="en-SG" smtClean="0"/>
              <a:t>11 January 2026</a:t>
            </a:fld>
            <a:endParaRPr lang="en-GB"/>
          </a:p>
        </p:txBody>
      </p:sp>
      <p:grpSp>
        <p:nvGrpSpPr>
          <p:cNvPr id="14" name="Gruppieren 13">
            <a:extLst>
              <a:ext uri="{FF2B5EF4-FFF2-40B4-BE49-F238E27FC236}">
                <a16:creationId xmlns:a16="http://schemas.microsoft.com/office/drawing/2014/main" id="{036C35F1-7BE6-4BC6-A109-3B16F2C59DAB}"/>
              </a:ext>
            </a:extLst>
          </p:cNvPr>
          <p:cNvGrpSpPr/>
          <p:nvPr/>
        </p:nvGrpSpPr>
        <p:grpSpPr>
          <a:xfrm>
            <a:off x="9542551" y="432506"/>
            <a:ext cx="1614235" cy="797069"/>
            <a:chOff x="9463668" y="1940312"/>
            <a:chExt cx="1614235" cy="797069"/>
          </a:xfrm>
        </p:grpSpPr>
        <p:sp>
          <p:nvSpPr>
            <p:cNvPr id="15" name="Textfeld 14">
              <a:extLst>
                <a:ext uri="{FF2B5EF4-FFF2-40B4-BE49-F238E27FC236}">
                  <a16:creationId xmlns:a16="http://schemas.microsoft.com/office/drawing/2014/main" id="{D388EEE5-81A8-4A13-AF6A-955E39AA116E}"/>
                </a:ext>
              </a:extLst>
            </p:cNvPr>
            <p:cNvSpPr txBox="1"/>
            <p:nvPr/>
          </p:nvSpPr>
          <p:spPr>
            <a:xfrm>
              <a:off x="9463668" y="1940312"/>
              <a:ext cx="1614235" cy="797069"/>
            </a:xfrm>
            <a:prstGeom prst="rect">
              <a:avLst/>
            </a:prstGeom>
            <a:solidFill>
              <a:srgbClr val="EC628B"/>
            </a:solidFill>
            <a:ln>
              <a:noFill/>
            </a:ln>
          </p:spPr>
          <p:txBody>
            <a:bodyPr wrap="square" lIns="108000" tIns="468000" rIns="108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a:solidFill>
                    <a:schemeClr val="bg1"/>
                  </a:solidFill>
                </a:rPr>
                <a:t>This is the standard slide</a:t>
              </a:r>
              <a:br>
                <a:rPr lang="en-GB" sz="700">
                  <a:solidFill>
                    <a:schemeClr val="bg1"/>
                  </a:solidFill>
                </a:rPr>
              </a:br>
              <a:r>
                <a:rPr lang="en-GB" sz="700">
                  <a:solidFill>
                    <a:schemeClr val="bg1"/>
                  </a:solidFill>
                </a:rPr>
                <a:t>for white text without image.</a:t>
              </a:r>
            </a:p>
          </p:txBody>
        </p:sp>
        <p:sp>
          <p:nvSpPr>
            <p:cNvPr id="16" name="Freihandform: Form 122">
              <a:extLst>
                <a:ext uri="{FF2B5EF4-FFF2-40B4-BE49-F238E27FC236}">
                  <a16:creationId xmlns:a16="http://schemas.microsoft.com/office/drawing/2014/main" id="{38E9E4E5-3D7B-4DBC-905B-845F6A46BEBE}"/>
                </a:ext>
              </a:extLst>
            </p:cNvPr>
            <p:cNvSpPr/>
            <p:nvPr/>
          </p:nvSpPr>
          <p:spPr>
            <a:xfrm>
              <a:off x="9516219" y="1994666"/>
              <a:ext cx="359650" cy="359651"/>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rtl="0"/>
              <a:endParaRPr lang="en-GB">
                <a:solidFill>
                  <a:schemeClr val="dk1"/>
                </a:solidFill>
              </a:endParaRPr>
            </a:p>
          </p:txBody>
        </p:sp>
      </p:grpSp>
    </p:spTree>
    <p:custDataLst>
      <p:tags r:id="rId1"/>
    </p:custDataLst>
    <p:extLst>
      <p:ext uri="{BB962C8B-B14F-4D97-AF65-F5344CB8AC3E}">
        <p14:creationId xmlns:p14="http://schemas.microsoft.com/office/powerpoint/2010/main" val="1663795901"/>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11"/>
            </p:custDataLst>
            <p:extLst>
              <p:ext uri="{D42A27DB-BD31-4B8C-83A1-F6EECF244321}">
                <p14:modId xmlns:p14="http://schemas.microsoft.com/office/powerpoint/2010/main" val="4037091803"/>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Folie" r:id="rId12" imgW="270" imgH="270" progId="TCLayout.ActiveDocument.1">
                  <p:embed/>
                </p:oleObj>
              </mc:Choice>
              <mc:Fallback>
                <p:oleObj name="think-cell Folie" r:id="rId12" imgW="270" imgH="270" progId="TCLayout.ActiveDocument.1">
                  <p:embed/>
                  <p:pic>
                    <p:nvPicPr>
                      <p:cNvPr id="31" name="Objekt 30" hidden="1"/>
                      <p:cNvPicPr/>
                      <p:nvPr/>
                    </p:nvPicPr>
                    <p:blipFill>
                      <a:blip r:embed="rId13"/>
                      <a:stretch>
                        <a:fillRect/>
                      </a:stretch>
                    </p:blipFill>
                    <p:spPr>
                      <a:xfrm>
                        <a:off x="1589" y="1192"/>
                        <a:ext cx="1587" cy="1190"/>
                      </a:xfrm>
                      <a:prstGeom prst="rect">
                        <a:avLst/>
                      </a:prstGeom>
                    </p:spPr>
                  </p:pic>
                </p:oleObj>
              </mc:Fallback>
            </mc:AlternateContent>
          </a:graphicData>
        </a:graphic>
      </p:graphicFrame>
      <p:grpSp>
        <p:nvGrpSpPr>
          <p:cNvPr id="10" name="Gruppieren 9"/>
          <p:cNvGrpSpPr/>
          <p:nvPr/>
        </p:nvGrpSpPr>
        <p:grpSpPr>
          <a:xfrm>
            <a:off x="2574725" y="-463828"/>
            <a:ext cx="796922" cy="428109"/>
            <a:chOff x="2574725" y="-463828"/>
            <a:chExt cx="796922" cy="428109"/>
          </a:xfrm>
        </p:grpSpPr>
        <p:sp>
          <p:nvSpPr>
            <p:cNvPr id="85" name="Rechteck 84"/>
            <p:cNvSpPr/>
            <p:nvPr/>
          </p:nvSpPr>
          <p:spPr>
            <a:xfrm>
              <a:off x="2574725" y="-463828"/>
              <a:ext cx="796922" cy="349528"/>
            </a:xfrm>
            <a:prstGeom prst="rect">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rtl="0">
                <a:lnSpc>
                  <a:spcPct val="90000"/>
                </a:lnSpc>
              </a:pPr>
              <a:r>
                <a:rPr lang="en-GB" sz="800">
                  <a:solidFill>
                    <a:schemeClr val="bg1"/>
                  </a:solidFill>
                </a:rPr>
                <a:t>Optional</a:t>
              </a:r>
              <a:br>
                <a:rPr lang="en-GB" sz="800">
                  <a:solidFill>
                    <a:schemeClr val="bg1"/>
                  </a:solidFill>
                </a:rPr>
              </a:br>
              <a:r>
                <a:rPr lang="en-GB" sz="600">
                  <a:solidFill>
                    <a:schemeClr val="bg1"/>
                  </a:solidFill>
                </a:rPr>
                <a:t>(works like a footer)</a:t>
              </a:r>
              <a:br>
                <a:rPr lang="en-GB" sz="600">
                  <a:solidFill>
                    <a:schemeClr val="bg1"/>
                  </a:solidFill>
                </a:rPr>
              </a:br>
              <a:endParaRPr lang="en-GB" sz="600">
                <a:solidFill>
                  <a:schemeClr val="bg1"/>
                </a:solidFill>
              </a:endParaRPr>
            </a:p>
          </p:txBody>
        </p:sp>
        <p:sp>
          <p:nvSpPr>
            <p:cNvPr id="4" name="Gleichschenkliges Dreieck 3"/>
            <p:cNvSpPr/>
            <p:nvPr userDrawn="1"/>
          </p:nvSpPr>
          <p:spPr>
            <a:xfrm rot="10800000">
              <a:off x="2900558" y="-114300"/>
              <a:ext cx="145256" cy="78581"/>
            </a:xfrm>
            <a:prstGeom prst="triangle">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a:endParaRPr lang="en-GB" sz="1200">
                <a:solidFill>
                  <a:schemeClr val="tx1"/>
                </a:solidFill>
              </a:endParaRPr>
            </a:p>
          </p:txBody>
        </p:sp>
      </p:grpSp>
      <p:grpSp>
        <p:nvGrpSpPr>
          <p:cNvPr id="8" name="Gruppieren 7"/>
          <p:cNvGrpSpPr/>
          <p:nvPr/>
        </p:nvGrpSpPr>
        <p:grpSpPr>
          <a:xfrm>
            <a:off x="3375028" y="-463828"/>
            <a:ext cx="796922" cy="428109"/>
            <a:chOff x="3375028" y="-463828"/>
            <a:chExt cx="796922" cy="428109"/>
          </a:xfrm>
        </p:grpSpPr>
        <p:sp>
          <p:nvSpPr>
            <p:cNvPr id="86" name="Rechteck 85"/>
            <p:cNvSpPr/>
            <p:nvPr/>
          </p:nvSpPr>
          <p:spPr>
            <a:xfrm>
              <a:off x="3375028" y="-463828"/>
              <a:ext cx="796922" cy="34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rtl="0">
                <a:lnSpc>
                  <a:spcPct val="90000"/>
                </a:lnSpc>
              </a:pPr>
              <a:r>
                <a:rPr lang="en-GB" sz="800">
                  <a:solidFill>
                    <a:schemeClr val="tx1"/>
                  </a:solidFill>
                </a:rPr>
                <a:t>Optional</a:t>
              </a:r>
              <a:br>
                <a:rPr lang="en-GB" sz="800">
                  <a:solidFill>
                    <a:schemeClr val="tx1"/>
                  </a:solidFill>
                </a:rPr>
              </a:br>
              <a:r>
                <a:rPr lang="en-GB" sz="600">
                  <a:solidFill>
                    <a:schemeClr val="tx1"/>
                  </a:solidFill>
                </a:rPr>
                <a:t>(if there is no [3] this moves to the left)</a:t>
              </a:r>
            </a:p>
          </p:txBody>
        </p:sp>
        <p:sp>
          <p:nvSpPr>
            <p:cNvPr id="87" name="Gleichschenkliges Dreieck 86"/>
            <p:cNvSpPr/>
            <p:nvPr userDrawn="1"/>
          </p:nvSpPr>
          <p:spPr>
            <a:xfrm rot="10800000">
              <a:off x="3700861" y="-114300"/>
              <a:ext cx="145256" cy="7858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a:endParaRPr lang="en-GB" sz="1200">
                <a:solidFill>
                  <a:schemeClr val="tx1"/>
                </a:solidFill>
              </a:endParaRPr>
            </a:p>
          </p:txBody>
        </p:sp>
      </p:grpSp>
      <p:grpSp>
        <p:nvGrpSpPr>
          <p:cNvPr id="11" name="Gruppieren 10"/>
          <p:cNvGrpSpPr/>
          <p:nvPr/>
        </p:nvGrpSpPr>
        <p:grpSpPr>
          <a:xfrm>
            <a:off x="1776414" y="-463828"/>
            <a:ext cx="798310" cy="428109"/>
            <a:chOff x="1776414" y="-463828"/>
            <a:chExt cx="798310" cy="428109"/>
          </a:xfrm>
        </p:grpSpPr>
        <p:sp>
          <p:nvSpPr>
            <p:cNvPr id="84" name="Rechteck 83"/>
            <p:cNvSpPr/>
            <p:nvPr/>
          </p:nvSpPr>
          <p:spPr>
            <a:xfrm>
              <a:off x="1776414" y="-463828"/>
              <a:ext cx="798310" cy="34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rtl="0">
                <a:lnSpc>
                  <a:spcPct val="90000"/>
                </a:lnSpc>
              </a:pPr>
              <a:r>
                <a:rPr lang="en-GB" sz="800">
                  <a:solidFill>
                    <a:schemeClr val="tx1"/>
                  </a:solidFill>
                </a:rPr>
                <a:t>Withdrawn</a:t>
              </a:r>
              <a:br>
                <a:rPr lang="en-GB" sz="800">
                  <a:solidFill>
                    <a:schemeClr val="tx1"/>
                  </a:solidFill>
                </a:rPr>
              </a:br>
              <a:r>
                <a:rPr lang="en-GB" sz="600">
                  <a:solidFill>
                    <a:schemeClr val="tx1"/>
                  </a:solidFill>
                </a:rPr>
                <a:t>(only if necessary, via the master view)</a:t>
              </a:r>
            </a:p>
          </p:txBody>
        </p:sp>
        <p:sp>
          <p:nvSpPr>
            <p:cNvPr id="88" name="Gleichschenkliges Dreieck 87"/>
            <p:cNvSpPr/>
            <p:nvPr userDrawn="1"/>
          </p:nvSpPr>
          <p:spPr>
            <a:xfrm rot="10800000">
              <a:off x="2102941" y="-114300"/>
              <a:ext cx="145256" cy="7858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a:endParaRPr lang="en-GB" sz="1200">
                <a:solidFill>
                  <a:schemeClr val="tx1"/>
                </a:solidFill>
              </a:endParaRPr>
            </a:p>
          </p:txBody>
        </p:sp>
      </p:grpSp>
      <p:grpSp>
        <p:nvGrpSpPr>
          <p:cNvPr id="5" name="Gruppieren 4"/>
          <p:cNvGrpSpPr/>
          <p:nvPr/>
        </p:nvGrpSpPr>
        <p:grpSpPr>
          <a:xfrm>
            <a:off x="977900" y="-463828"/>
            <a:ext cx="799901" cy="428109"/>
            <a:chOff x="977900" y="-463828"/>
            <a:chExt cx="799901" cy="428109"/>
          </a:xfrm>
        </p:grpSpPr>
        <p:sp>
          <p:nvSpPr>
            <p:cNvPr id="70" name="Rechteck 69"/>
            <p:cNvSpPr/>
            <p:nvPr/>
          </p:nvSpPr>
          <p:spPr>
            <a:xfrm>
              <a:off x="977900" y="-463828"/>
              <a:ext cx="799901" cy="349528"/>
            </a:xfrm>
            <a:prstGeom prst="rect">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rtl="0">
                <a:lnSpc>
                  <a:spcPct val="90000"/>
                </a:lnSpc>
              </a:pPr>
              <a:r>
                <a:rPr lang="en-GB" sz="800" b="1">
                  <a:solidFill>
                    <a:schemeClr val="bg1"/>
                  </a:solidFill>
                </a:rPr>
                <a:t>Mandatory</a:t>
              </a:r>
              <a:br>
                <a:rPr lang="en-GB" sz="800">
                  <a:solidFill>
                    <a:schemeClr val="bg1"/>
                  </a:solidFill>
                </a:rPr>
              </a:br>
              <a:r>
                <a:rPr lang="en-GB" sz="600">
                  <a:solidFill>
                    <a:prstClr val="white"/>
                  </a:solidFill>
                </a:rPr>
                <a:t>(do not delete or change it</a:t>
              </a:r>
              <a:r>
                <a:rPr lang="en-GB" sz="600" baseline="0">
                  <a:solidFill>
                    <a:prstClr val="white"/>
                  </a:solidFill>
                </a:rPr>
                <a:t>!</a:t>
              </a:r>
              <a:r>
                <a:rPr lang="en-GB" sz="600">
                  <a:solidFill>
                    <a:prstClr val="white"/>
                  </a:solidFill>
                </a:rPr>
                <a:t>)</a:t>
              </a:r>
              <a:endParaRPr lang="en-GB" sz="800">
                <a:solidFill>
                  <a:schemeClr val="bg1"/>
                </a:solidFill>
              </a:endParaRPr>
            </a:p>
          </p:txBody>
        </p:sp>
        <p:sp>
          <p:nvSpPr>
            <p:cNvPr id="89" name="Gleichschenkliges Dreieck 88"/>
            <p:cNvSpPr/>
            <p:nvPr userDrawn="1"/>
          </p:nvSpPr>
          <p:spPr>
            <a:xfrm rot="10800000">
              <a:off x="1305222" y="-114300"/>
              <a:ext cx="145256" cy="78581"/>
            </a:xfrm>
            <a:prstGeom prst="triangle">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rtl="0"/>
              <a:endParaRPr lang="en-GB" sz="1200">
                <a:solidFill>
                  <a:schemeClr val="tx1"/>
                </a:solidFill>
              </a:endParaRPr>
            </a:p>
          </p:txBody>
        </p:sp>
      </p:grpSp>
      <p:sp>
        <p:nvSpPr>
          <p:cNvPr id="26" name="Textfeld 26"/>
          <p:cNvSpPr txBox="1">
            <a:spLocks noChangeArrowheads="1"/>
          </p:cNvSpPr>
          <p:nvPr/>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rtl="0"/>
            <a:fld id="{7D6EB20D-04D2-4A2D-94DA-2F197CC5CE85}" type="slidenum">
              <a:rPr lang="en-GB" sz="600" b="1" noProof="0" smtClean="0">
                <a:solidFill>
                  <a:schemeClr val="tx1"/>
                </a:solidFill>
              </a:rPr>
              <a:pPr algn="l" defTabSz="685800" rtl="0"/>
              <a:t>‹#›</a:t>
            </a:fld>
            <a:endParaRPr lang="en-GB" sz="600" b="1" noProof="0">
              <a:solidFill>
                <a:schemeClr val="tx1"/>
              </a:solidFill>
            </a:endParaRPr>
          </a:p>
        </p:txBody>
      </p:sp>
      <p:sp>
        <p:nvSpPr>
          <p:cNvPr id="29" name="Datumsplatzhalter 28"/>
          <p:cNvSpPr>
            <a:spLocks noGrp="1"/>
          </p:cNvSpPr>
          <p:nvPr>
            <p:ph type="dt" sz="half" idx="2"/>
          </p:nvPr>
        </p:nvSpPr>
        <p:spPr>
          <a:xfrm>
            <a:off x="2579688" y="5003805"/>
            <a:ext cx="791957" cy="92333"/>
          </a:xfrm>
          <a:prstGeom prst="rect">
            <a:avLst/>
          </a:prstGeom>
          <a:noFill/>
          <a:ln w="9525">
            <a:noFill/>
            <a:miter lim="800000"/>
            <a:headEnd/>
            <a:tailEnd/>
          </a:ln>
        </p:spPr>
        <p:txBody>
          <a:bodyPr wrap="square" lIns="0" tIns="0" rIns="0" bIns="0" anchor="ctr">
            <a:spAutoFit/>
          </a:bodyPr>
          <a:lstStyle>
            <a:lvl1pPr algn="l" rtl="0">
              <a:defRPr lang="de-DE" sz="600" b="1" smtClean="0">
                <a:solidFill>
                  <a:srgbClr val="000000"/>
                </a:solidFill>
              </a:defRPr>
            </a:lvl1pPr>
          </a:lstStyle>
          <a:p>
            <a:pPr defTabSz="685800"/>
            <a:fld id="{01B0C333-CC9B-47A7-B17F-459644E98769}" type="datetime4">
              <a:rPr lang="en-GB" smtClean="0"/>
              <a:pPr defTabSz="685800"/>
              <a:t>11 January 2026</a:t>
            </a:fld>
            <a:endParaRPr lang="en-GB"/>
          </a:p>
        </p:txBody>
      </p:sp>
      <p:sp>
        <p:nvSpPr>
          <p:cNvPr id="32" name="Titelplatzhalter 31"/>
          <p:cNvSpPr>
            <a:spLocks noGrp="1"/>
          </p:cNvSpPr>
          <p:nvPr>
            <p:ph type="title"/>
          </p:nvPr>
        </p:nvSpPr>
        <p:spPr>
          <a:xfrm>
            <a:off x="978102" y="630238"/>
            <a:ext cx="7185713" cy="276999"/>
          </a:xfrm>
          <a:prstGeom prst="rect">
            <a:avLst/>
          </a:prstGeom>
        </p:spPr>
        <p:txBody>
          <a:bodyPr vert="horz" wrap="square" lIns="0" tIns="0" rIns="0" bIns="0" rtlCol="0" anchor="t">
            <a:spAutoFit/>
          </a:bodyPr>
          <a:lstStyle/>
          <a:p>
            <a:r>
              <a:rPr lang="en-GB"/>
              <a:t>Headline</a:t>
            </a:r>
          </a:p>
        </p:txBody>
      </p:sp>
      <p:grpSp>
        <p:nvGrpSpPr>
          <p:cNvPr id="7" name="Gruppieren 6"/>
          <p:cNvGrpSpPr>
            <a:grpSpLocks/>
          </p:cNvGrpSpPr>
          <p:nvPr/>
        </p:nvGrpSpPr>
        <p:grpSpPr>
          <a:xfrm>
            <a:off x="7767501" y="106363"/>
            <a:ext cx="1193937" cy="221456"/>
            <a:chOff x="8174038" y="147638"/>
            <a:chExt cx="787400" cy="146050"/>
          </a:xfrm>
        </p:grpSpPr>
        <p:sp>
          <p:nvSpPr>
            <p:cNvPr id="3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eaLnBrk="1"/>
              <a:endParaRPr lang="en-GB"/>
            </a:p>
          </p:txBody>
        </p:sp>
        <p:sp>
          <p:nvSpPr>
            <p:cNvPr id="33"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59"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60"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61"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sp>
          <p:nvSpPr>
            <p:cNvPr id="62"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rtl="0" eaLnBrk="1"/>
              <a:endParaRPr lang="en-GB"/>
            </a:p>
          </p:txBody>
        </p:sp>
      </p:grpSp>
      <p:sp>
        <p:nvSpPr>
          <p:cNvPr id="63" name="Rectangle 92"/>
          <p:cNvSpPr>
            <a:spLocks noChangeArrowheads="1"/>
          </p:cNvSpPr>
          <p:nvPr/>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rtl="0" eaLnBrk="1"/>
            <a:endParaRPr lang="en-GB">
              <a:solidFill>
                <a:srgbClr val="000000"/>
              </a:solidFill>
            </a:endParaRPr>
          </a:p>
        </p:txBody>
      </p:sp>
      <p:sp>
        <p:nvSpPr>
          <p:cNvPr id="67" name="Textplatzhalter 66"/>
          <p:cNvSpPr>
            <a:spLocks noGrp="1"/>
          </p:cNvSpPr>
          <p:nvPr>
            <p:ph type="body" idx="1"/>
          </p:nvPr>
        </p:nvSpPr>
        <p:spPr>
          <a:xfrm>
            <a:off x="978102" y="1263728"/>
            <a:ext cx="7185713" cy="1166473"/>
          </a:xfrm>
          <a:prstGeom prst="rect">
            <a:avLst/>
          </a:prstGeom>
        </p:spPr>
        <p:txBody>
          <a:bodyPr vert="horz" lIns="0" tIns="0" rIns="0" bIns="0" rtlCol="0">
            <a:sp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p>
        </p:txBody>
      </p:sp>
      <p:sp>
        <p:nvSpPr>
          <p:cNvPr id="58" name="Textfeld 63"/>
          <p:cNvSpPr txBox="1">
            <a:spLocks/>
          </p:cNvSpPr>
          <p:nvPr/>
        </p:nvSpPr>
        <p:spPr>
          <a:xfrm>
            <a:off x="982663" y="92442"/>
            <a:ext cx="798311" cy="249299"/>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600" b="1">
                <a:solidFill>
                  <a:schemeClr val="accent1"/>
                </a:solidFill>
              </a:rPr>
              <a:t>Shaping the </a:t>
            </a:r>
            <a:br>
              <a:rPr lang="en-GB" sz="600" b="1">
                <a:solidFill>
                  <a:schemeClr val="accent1"/>
                </a:solidFill>
              </a:rPr>
            </a:br>
            <a:r>
              <a:rPr lang="en-GB" sz="600" b="1">
                <a:solidFill>
                  <a:schemeClr val="accent1"/>
                </a:solidFill>
              </a:rPr>
              <a:t>future of digital </a:t>
            </a:r>
            <a:br>
              <a:rPr lang="en-GB" sz="600" b="1">
                <a:solidFill>
                  <a:schemeClr val="accent1"/>
                </a:solidFill>
              </a:rPr>
            </a:br>
            <a:r>
              <a:rPr lang="en-GB" sz="600" b="1">
                <a:solidFill>
                  <a:schemeClr val="accent1"/>
                </a:solidFill>
              </a:rPr>
              <a:t>business</a:t>
            </a:r>
          </a:p>
        </p:txBody>
      </p:sp>
      <p:sp>
        <p:nvSpPr>
          <p:cNvPr id="64" name="Textfeld 63"/>
          <p:cNvSpPr txBox="1">
            <a:spLocks/>
          </p:cNvSpPr>
          <p:nvPr/>
        </p:nvSpPr>
        <p:spPr>
          <a:xfrm>
            <a:off x="1781377" y="92442"/>
            <a:ext cx="720523" cy="249299"/>
          </a:xfrm>
          <a:prstGeom prst="rect">
            <a:avLst/>
          </a:prstGeom>
        </p:spPr>
        <p:txBody>
          <a:bodyPr vert="horz" lIns="0" tIns="0" rIns="0" bIns="0" rtlCol="0" anchor="t">
            <a:noAutofit/>
          </a:bodyPr>
          <a:lstStyle>
            <a:defPPr>
              <a:defRPr lang="de-DE"/>
            </a:defPPr>
            <a:lvl1pPr>
              <a:lnSpc>
                <a:spcPct val="90000"/>
              </a:lnSpc>
              <a:defRPr sz="600" b="1">
                <a:solidFill>
                  <a:schemeClr val="accent1"/>
                </a:solidFill>
              </a:defRPr>
            </a:lvl1pPr>
          </a:lstStyle>
          <a:p>
            <a:pPr lvl="0" rtl="0"/>
            <a:r>
              <a:rPr lang="en-GB"/>
              <a:t> </a:t>
            </a:r>
          </a:p>
        </p:txBody>
      </p:sp>
      <p:grpSp>
        <p:nvGrpSpPr>
          <p:cNvPr id="9" name="Gruppieren 8">
            <a:extLst>
              <a:ext uri="{FF2B5EF4-FFF2-40B4-BE49-F238E27FC236}">
                <a16:creationId xmlns:a16="http://schemas.microsoft.com/office/drawing/2014/main" id="{9A6E01A2-ABAF-4729-B8DB-48B800C760EC}"/>
              </a:ext>
            </a:extLst>
          </p:cNvPr>
          <p:cNvGrpSpPr/>
          <p:nvPr userDrawn="1"/>
        </p:nvGrpSpPr>
        <p:grpSpPr>
          <a:xfrm>
            <a:off x="-275113" y="-292561"/>
            <a:ext cx="9702165" cy="5750386"/>
            <a:chOff x="-275113" y="-292561"/>
            <a:chExt cx="9702165" cy="5750386"/>
          </a:xfrm>
        </p:grpSpPr>
        <p:grpSp>
          <p:nvGrpSpPr>
            <p:cNvPr id="111" name="Gruppieren 110">
              <a:extLst>
                <a:ext uri="{FF2B5EF4-FFF2-40B4-BE49-F238E27FC236}">
                  <a16:creationId xmlns:a16="http://schemas.microsoft.com/office/drawing/2014/main" id="{9B9652E7-9F72-41B2-9A39-A7644385114A}"/>
                </a:ext>
              </a:extLst>
            </p:cNvPr>
            <p:cNvGrpSpPr/>
            <p:nvPr userDrawn="1"/>
          </p:nvGrpSpPr>
          <p:grpSpPr>
            <a:xfrm>
              <a:off x="186532" y="5290185"/>
              <a:ext cx="8772525" cy="167640"/>
              <a:chOff x="186532" y="-281940"/>
              <a:chExt cx="8772525" cy="708660"/>
            </a:xfrm>
          </p:grpSpPr>
          <p:cxnSp>
            <p:nvCxnSpPr>
              <p:cNvPr id="132" name="Gerade Verbindung 45">
                <a:extLst>
                  <a:ext uri="{FF2B5EF4-FFF2-40B4-BE49-F238E27FC236}">
                    <a16:creationId xmlns:a16="http://schemas.microsoft.com/office/drawing/2014/main" id="{76B4B403-0A0F-4826-80F4-BB2E6AB0AD72}"/>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Gerade Verbindung 46">
                <a:extLst>
                  <a:ext uri="{FF2B5EF4-FFF2-40B4-BE49-F238E27FC236}">
                    <a16:creationId xmlns:a16="http://schemas.microsoft.com/office/drawing/2014/main" id="{B3572485-C785-46E5-9EC4-01B81EABCEE0}"/>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Gerade Verbindung 47">
                <a:extLst>
                  <a:ext uri="{FF2B5EF4-FFF2-40B4-BE49-F238E27FC236}">
                    <a16:creationId xmlns:a16="http://schemas.microsoft.com/office/drawing/2014/main" id="{E4347E90-9464-4D60-9E57-5B0ECCE48C9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Gerade Verbindung 48">
                <a:extLst>
                  <a:ext uri="{FF2B5EF4-FFF2-40B4-BE49-F238E27FC236}">
                    <a16:creationId xmlns:a16="http://schemas.microsoft.com/office/drawing/2014/main" id="{3CE83C88-7E71-4A9E-8867-5117437291FF}"/>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Gerade Verbindung 49">
                <a:extLst>
                  <a:ext uri="{FF2B5EF4-FFF2-40B4-BE49-F238E27FC236}">
                    <a16:creationId xmlns:a16="http://schemas.microsoft.com/office/drawing/2014/main" id="{E04E6513-2F0B-4193-B625-A7BFAFE543AF}"/>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Gerade Verbindung 50">
                <a:extLst>
                  <a:ext uri="{FF2B5EF4-FFF2-40B4-BE49-F238E27FC236}">
                    <a16:creationId xmlns:a16="http://schemas.microsoft.com/office/drawing/2014/main" id="{943D60F0-5068-401E-9DE5-7BFF97585808}"/>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Gerade Verbindung 51">
                <a:extLst>
                  <a:ext uri="{FF2B5EF4-FFF2-40B4-BE49-F238E27FC236}">
                    <a16:creationId xmlns:a16="http://schemas.microsoft.com/office/drawing/2014/main" id="{4F36589E-4593-4DAB-BB53-40AF21E13C77}"/>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Gerade Verbindung 52">
                <a:extLst>
                  <a:ext uri="{FF2B5EF4-FFF2-40B4-BE49-F238E27FC236}">
                    <a16:creationId xmlns:a16="http://schemas.microsoft.com/office/drawing/2014/main" id="{6A9A1BFF-00C5-4333-9C74-4DA3DAB7EA28}"/>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Gerade Verbindung 53">
                <a:extLst>
                  <a:ext uri="{FF2B5EF4-FFF2-40B4-BE49-F238E27FC236}">
                    <a16:creationId xmlns:a16="http://schemas.microsoft.com/office/drawing/2014/main" id="{3C414E7E-A369-495B-9205-707BD6A7CA66}"/>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Gerade Verbindung 54">
                <a:extLst>
                  <a:ext uri="{FF2B5EF4-FFF2-40B4-BE49-F238E27FC236}">
                    <a16:creationId xmlns:a16="http://schemas.microsoft.com/office/drawing/2014/main" id="{DD0B953B-7E7B-42AC-8BE4-D20203CDBD1B}"/>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2" name="Gerade Verbindung 55">
                <a:extLst>
                  <a:ext uri="{FF2B5EF4-FFF2-40B4-BE49-F238E27FC236}">
                    <a16:creationId xmlns:a16="http://schemas.microsoft.com/office/drawing/2014/main" id="{0A6F3594-F3E3-41B6-B12A-286E74B6E073}"/>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Gerade Verbindung 56">
                <a:extLst>
                  <a:ext uri="{FF2B5EF4-FFF2-40B4-BE49-F238E27FC236}">
                    <a16:creationId xmlns:a16="http://schemas.microsoft.com/office/drawing/2014/main" id="{32989B52-4AF3-4C4A-B128-E96D66119237}"/>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18" name="Gerade Verbindung 31">
              <a:extLst>
                <a:ext uri="{FF2B5EF4-FFF2-40B4-BE49-F238E27FC236}">
                  <a16:creationId xmlns:a16="http://schemas.microsoft.com/office/drawing/2014/main" id="{26C54A1F-E3F4-4A91-A9FC-8ED125EEA5CC}"/>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Gerade Verbindung 32">
              <a:extLst>
                <a:ext uri="{FF2B5EF4-FFF2-40B4-BE49-F238E27FC236}">
                  <a16:creationId xmlns:a16="http://schemas.microsoft.com/office/drawing/2014/main" id="{A56F8845-9DFA-45A3-8663-3093DEDCAFB0}"/>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Gerade Verbindung 33">
              <a:extLst>
                <a:ext uri="{FF2B5EF4-FFF2-40B4-BE49-F238E27FC236}">
                  <a16:creationId xmlns:a16="http://schemas.microsoft.com/office/drawing/2014/main" id="{EA44EB04-CF76-4710-8A46-3D75DDA783B1}"/>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Gerade Verbindung 34">
              <a:extLst>
                <a:ext uri="{FF2B5EF4-FFF2-40B4-BE49-F238E27FC236}">
                  <a16:creationId xmlns:a16="http://schemas.microsoft.com/office/drawing/2014/main" id="{A4218AAD-D050-46C4-BF7F-0EAB72FBB8FD}"/>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Gerade Verbindung 35">
              <a:extLst>
                <a:ext uri="{FF2B5EF4-FFF2-40B4-BE49-F238E27FC236}">
                  <a16:creationId xmlns:a16="http://schemas.microsoft.com/office/drawing/2014/main" id="{64C5EC51-0E84-4B29-B282-FA0B6E529ED8}"/>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Gerade Verbindung 36">
              <a:extLst>
                <a:ext uri="{FF2B5EF4-FFF2-40B4-BE49-F238E27FC236}">
                  <a16:creationId xmlns:a16="http://schemas.microsoft.com/office/drawing/2014/main" id="{424B211F-F435-43ED-A123-A109D52A35CE}"/>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Gerade Verbindung 37">
              <a:extLst>
                <a:ext uri="{FF2B5EF4-FFF2-40B4-BE49-F238E27FC236}">
                  <a16:creationId xmlns:a16="http://schemas.microsoft.com/office/drawing/2014/main" id="{6116A258-EC70-4C9C-BBA6-1F7F9945E207}"/>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Gerade Verbindung 38">
              <a:extLst>
                <a:ext uri="{FF2B5EF4-FFF2-40B4-BE49-F238E27FC236}">
                  <a16:creationId xmlns:a16="http://schemas.microsoft.com/office/drawing/2014/main" id="{D1F08203-9577-403E-A6A7-7B93CDDBC04D}"/>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Gerade Verbindung 39">
              <a:extLst>
                <a:ext uri="{FF2B5EF4-FFF2-40B4-BE49-F238E27FC236}">
                  <a16:creationId xmlns:a16="http://schemas.microsoft.com/office/drawing/2014/main" id="{EFC4D072-AB47-4EBB-9306-4E43A27D71EB}"/>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Gerade Verbindung 40">
              <a:extLst>
                <a:ext uri="{FF2B5EF4-FFF2-40B4-BE49-F238E27FC236}">
                  <a16:creationId xmlns:a16="http://schemas.microsoft.com/office/drawing/2014/main" id="{6B7D9705-B3FE-423F-8A32-60168EF90EAC}"/>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Gerade Verbindung 41">
              <a:extLst>
                <a:ext uri="{FF2B5EF4-FFF2-40B4-BE49-F238E27FC236}">
                  <a16:creationId xmlns:a16="http://schemas.microsoft.com/office/drawing/2014/main" id="{96B54ED8-32DE-466E-879E-66FB507045F3}"/>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Gerade Verbindung 42">
              <a:extLst>
                <a:ext uri="{FF2B5EF4-FFF2-40B4-BE49-F238E27FC236}">
                  <a16:creationId xmlns:a16="http://schemas.microsoft.com/office/drawing/2014/main" id="{118BFCBE-29BC-4711-B37D-7ACC7496957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Gerade Verbindung 43">
              <a:extLst>
                <a:ext uri="{FF2B5EF4-FFF2-40B4-BE49-F238E27FC236}">
                  <a16:creationId xmlns:a16="http://schemas.microsoft.com/office/drawing/2014/main" id="{7D44C11C-281A-46C7-B69A-943F4395C135}"/>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1" name="Gerade Verbindung 44">
              <a:extLst>
                <a:ext uri="{FF2B5EF4-FFF2-40B4-BE49-F238E27FC236}">
                  <a16:creationId xmlns:a16="http://schemas.microsoft.com/office/drawing/2014/main" id="{577DA62B-E076-466E-A98D-911001E39438}"/>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4" name="Gruppieren 143">
              <a:extLst>
                <a:ext uri="{FF2B5EF4-FFF2-40B4-BE49-F238E27FC236}">
                  <a16:creationId xmlns:a16="http://schemas.microsoft.com/office/drawing/2014/main" id="{BDA93323-8474-4C09-9EB1-C678202B458B}"/>
                </a:ext>
              </a:extLst>
            </p:cNvPr>
            <p:cNvGrpSpPr/>
            <p:nvPr userDrawn="1"/>
          </p:nvGrpSpPr>
          <p:grpSpPr>
            <a:xfrm>
              <a:off x="186532" y="-292561"/>
              <a:ext cx="8772525" cy="167640"/>
              <a:chOff x="186532" y="-281940"/>
              <a:chExt cx="8772525" cy="708660"/>
            </a:xfrm>
          </p:grpSpPr>
          <p:cxnSp>
            <p:nvCxnSpPr>
              <p:cNvPr id="145" name="Gerade Verbindung 45">
                <a:extLst>
                  <a:ext uri="{FF2B5EF4-FFF2-40B4-BE49-F238E27FC236}">
                    <a16:creationId xmlns:a16="http://schemas.microsoft.com/office/drawing/2014/main" id="{06DC4ADA-EBA1-4706-A7F5-B331E37CF5CD}"/>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Gerade Verbindung 46">
                <a:extLst>
                  <a:ext uri="{FF2B5EF4-FFF2-40B4-BE49-F238E27FC236}">
                    <a16:creationId xmlns:a16="http://schemas.microsoft.com/office/drawing/2014/main" id="{7D874114-BC2A-4E04-BD01-D4E898F8ACB1}"/>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7" name="Gerade Verbindung 47">
                <a:extLst>
                  <a:ext uri="{FF2B5EF4-FFF2-40B4-BE49-F238E27FC236}">
                    <a16:creationId xmlns:a16="http://schemas.microsoft.com/office/drawing/2014/main" id="{C066F1CA-9C16-4771-B889-B0919E50E8CE}"/>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8" name="Gerade Verbindung 48">
                <a:extLst>
                  <a:ext uri="{FF2B5EF4-FFF2-40B4-BE49-F238E27FC236}">
                    <a16:creationId xmlns:a16="http://schemas.microsoft.com/office/drawing/2014/main" id="{EF06DF6B-AA9A-4767-B8C8-CD59F912E5EF}"/>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Gerade Verbindung 49">
                <a:extLst>
                  <a:ext uri="{FF2B5EF4-FFF2-40B4-BE49-F238E27FC236}">
                    <a16:creationId xmlns:a16="http://schemas.microsoft.com/office/drawing/2014/main" id="{B8BFB74B-6BD9-4B5E-A3CA-8A1EFF7B939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0" name="Gerade Verbindung 50">
                <a:extLst>
                  <a:ext uri="{FF2B5EF4-FFF2-40B4-BE49-F238E27FC236}">
                    <a16:creationId xmlns:a16="http://schemas.microsoft.com/office/drawing/2014/main" id="{DDD78520-7092-4574-9F7B-1F5FBA9A404C}"/>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1" name="Gerade Verbindung 51">
                <a:extLst>
                  <a:ext uri="{FF2B5EF4-FFF2-40B4-BE49-F238E27FC236}">
                    <a16:creationId xmlns:a16="http://schemas.microsoft.com/office/drawing/2014/main" id="{4C9F950E-9F8A-4178-B682-287C3E4393BA}"/>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Gerade Verbindung 52">
                <a:extLst>
                  <a:ext uri="{FF2B5EF4-FFF2-40B4-BE49-F238E27FC236}">
                    <a16:creationId xmlns:a16="http://schemas.microsoft.com/office/drawing/2014/main" id="{44CEB7E0-C951-41BC-9D3C-14C5797A33FA}"/>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Gerade Verbindung 53">
                <a:extLst>
                  <a:ext uri="{FF2B5EF4-FFF2-40B4-BE49-F238E27FC236}">
                    <a16:creationId xmlns:a16="http://schemas.microsoft.com/office/drawing/2014/main" id="{9FEDEDB5-3588-424D-98DF-B3BA6B615255}"/>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Gerade Verbindung 54">
                <a:extLst>
                  <a:ext uri="{FF2B5EF4-FFF2-40B4-BE49-F238E27FC236}">
                    <a16:creationId xmlns:a16="http://schemas.microsoft.com/office/drawing/2014/main" id="{38F87FFF-B97F-4913-AEE7-4FEB467019FC}"/>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Gerade Verbindung 55">
                <a:extLst>
                  <a:ext uri="{FF2B5EF4-FFF2-40B4-BE49-F238E27FC236}">
                    <a16:creationId xmlns:a16="http://schemas.microsoft.com/office/drawing/2014/main" id="{395B9B29-7DCB-4E41-893F-361F926D55B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Gerade Verbindung 56">
                <a:extLst>
                  <a:ext uri="{FF2B5EF4-FFF2-40B4-BE49-F238E27FC236}">
                    <a16:creationId xmlns:a16="http://schemas.microsoft.com/office/drawing/2014/main" id="{65A27F85-ECED-4F80-BB3D-6124425B81B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 name="Fußzeilenplatzhalter 1">
            <a:extLst>
              <a:ext uri="{FF2B5EF4-FFF2-40B4-BE49-F238E27FC236}">
                <a16:creationId xmlns:a16="http://schemas.microsoft.com/office/drawing/2014/main" id="{B88CF733-9403-434B-859F-A78E8F743BA5}"/>
              </a:ext>
            </a:extLst>
          </p:cNvPr>
          <p:cNvSpPr>
            <a:spLocks noGrp="1"/>
          </p:cNvSpPr>
          <p:nvPr>
            <p:ph type="ftr" sz="quarter" idx="3"/>
          </p:nvPr>
        </p:nvSpPr>
        <p:spPr>
          <a:xfrm>
            <a:off x="2574926" y="86336"/>
            <a:ext cx="720000" cy="249299"/>
          </a:xfrm>
          <a:prstGeom prst="rect">
            <a:avLst/>
          </a:prstGeom>
        </p:spPr>
        <p:txBody>
          <a:bodyPr vert="horz" lIns="0" tIns="0" rIns="0" bIns="0" rtlCol="0" anchor="t" anchorCtr="0"/>
          <a:lstStyle>
            <a:lvl1pPr algn="l" rtl="0">
              <a:lnSpc>
                <a:spcPct val="90000"/>
              </a:lnSpc>
              <a:defRPr sz="600" b="1">
                <a:solidFill>
                  <a:schemeClr val="bg1"/>
                </a:solidFill>
              </a:defRPr>
            </a:lvl1pPr>
          </a:lstStyle>
          <a:p>
            <a:r>
              <a:rPr lang="en-GB"/>
              <a:t>Type here if </a:t>
            </a:r>
          </a:p>
          <a:p>
            <a:r>
              <a:rPr lang="en-GB"/>
              <a:t>add info needed </a:t>
            </a:r>
          </a:p>
          <a:p>
            <a:r>
              <a:rPr lang="en-GB"/>
              <a:t>for every slide</a:t>
            </a:r>
          </a:p>
        </p:txBody>
      </p:sp>
      <p:sp>
        <p:nvSpPr>
          <p:cNvPr id="73" name="Fußzeilenplatzhalter 2">
            <a:extLst>
              <a:ext uri="{FF2B5EF4-FFF2-40B4-BE49-F238E27FC236}">
                <a16:creationId xmlns:a16="http://schemas.microsoft.com/office/drawing/2014/main" id="{6CD5B2C7-7146-420C-9B79-C2F58C8EC8B7}"/>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rtl="0"/>
            <a:r>
              <a:rPr lang="en-GB" b="1" cap="none"/>
              <a:t>gft.com</a:t>
            </a:r>
          </a:p>
        </p:txBody>
      </p:sp>
      <p:sp>
        <p:nvSpPr>
          <p:cNvPr id="74" name="Rechteck 50">
            <a:extLst>
              <a:ext uri="{FF2B5EF4-FFF2-40B4-BE49-F238E27FC236}">
                <a16:creationId xmlns:a16="http://schemas.microsoft.com/office/drawing/2014/main" id="{0FC7680B-C05B-42C6-A57D-773FA59824E0}"/>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sz="1200">
              <a:solidFill>
                <a:schemeClr val="tx1"/>
              </a:solidFill>
            </a:endParaRPr>
          </a:p>
        </p:txBody>
      </p:sp>
    </p:spTree>
    <p:custDataLst>
      <p:tags r:id="rId10"/>
    </p:custDataLst>
    <p:extLst>
      <p:ext uri="{BB962C8B-B14F-4D97-AF65-F5344CB8AC3E}">
        <p14:creationId xmlns:p14="http://schemas.microsoft.com/office/powerpoint/2010/main" val="1219859992"/>
      </p:ext>
    </p:extLst>
  </p:cSld>
  <p:clrMap bg1="lt1" tx1="dk1" bg2="lt2" tx2="dk2" accent1="accent1" accent2="accent2" accent3="accent3" accent4="accent4" accent5="accent5" accent6="accent6" hlink="hlink" folHlink="folHlink"/>
  <p:sldLayoutIdLst>
    <p:sldLayoutId id="2147483736" r:id="rId1"/>
    <p:sldLayoutId id="2147483711" r:id="rId2"/>
    <p:sldLayoutId id="2147483721" r:id="rId3"/>
    <p:sldLayoutId id="2147483713" r:id="rId4"/>
    <p:sldLayoutId id="2147483725" r:id="rId5"/>
    <p:sldLayoutId id="2147483718" r:id="rId6"/>
    <p:sldLayoutId id="2147483688" r:id="rId7"/>
    <p:sldLayoutId id="2147483751" r:id="rId8"/>
  </p:sldLayoutIdLst>
  <p:hf sldNum="0" hdr="0"/>
  <p:txStyles>
    <p:titleStyle>
      <a:lvl1pPr algn="l" defTabSz="914400" rtl="0" eaLnBrk="1" latinLnBrk="0" hangingPunct="1">
        <a:lnSpc>
          <a:spcPct val="90000"/>
        </a:lnSpc>
        <a:spcBef>
          <a:spcPct val="0"/>
        </a:spcBef>
        <a:buNone/>
        <a:defRPr lang="de-DE" sz="2000" b="1" kern="1200" dirty="0">
          <a:solidFill>
            <a:schemeClr val="tx1"/>
          </a:solidFill>
          <a:latin typeface="+mn-lt"/>
          <a:ea typeface="Geneva" pitchFamily="-128" charset="-128"/>
          <a:cs typeface="+mj-cs"/>
        </a:defRPr>
      </a:lvl1pPr>
    </p:titleStyle>
    <p:body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30" userDrawn="1">
          <p15:clr>
            <a:srgbClr val="F26B43"/>
          </p15:clr>
        </p15:guide>
        <p15:guide id="2" pos="117" userDrawn="1">
          <p15:clr>
            <a:srgbClr val="F26B43"/>
          </p15:clr>
        </p15:guide>
        <p15:guide id="3" pos="5643" userDrawn="1">
          <p15:clr>
            <a:srgbClr val="F26B43"/>
          </p15:clr>
        </p15:guide>
        <p15:guide id="4" pos="615" userDrawn="1">
          <p15:clr>
            <a:srgbClr val="F26B43"/>
          </p15:clr>
        </p15:guide>
        <p15:guide id="5" pos="1119" userDrawn="1">
          <p15:clr>
            <a:srgbClr val="F26B43"/>
          </p15:clr>
        </p15:guide>
        <p15:guide id="6" pos="1622" userDrawn="1">
          <p15:clr>
            <a:srgbClr val="F26B43"/>
          </p15:clr>
        </p15:guide>
        <p15:guide id="7" pos="2124" userDrawn="1">
          <p15:clr>
            <a:srgbClr val="F26B43"/>
          </p15:clr>
        </p15:guide>
        <p15:guide id="8" pos="2628" userDrawn="1">
          <p15:clr>
            <a:srgbClr val="F26B43"/>
          </p15:clr>
        </p15:guide>
        <p15:guide id="9" pos="3132" userDrawn="1">
          <p15:clr>
            <a:srgbClr val="F26B43"/>
          </p15:clr>
        </p15:guide>
        <p15:guide id="10" pos="3635" userDrawn="1">
          <p15:clr>
            <a:srgbClr val="F26B43"/>
          </p15:clr>
        </p15:guide>
        <p15:guide id="11" pos="4137" userDrawn="1">
          <p15:clr>
            <a:srgbClr val="F26B43"/>
          </p15:clr>
        </p15:guide>
        <p15:guide id="12" pos="5144" userDrawn="1">
          <p15:clr>
            <a:srgbClr val="F26B43"/>
          </p15:clr>
        </p15:guide>
        <p15:guide id="13" pos="4640" userDrawn="1">
          <p15:clr>
            <a:srgbClr val="F26B43"/>
          </p15:clr>
        </p15:guide>
        <p15:guide id="15" orient="horz" pos="276" userDrawn="1">
          <p15:clr>
            <a:srgbClr val="F26B43"/>
          </p15:clr>
        </p15:guide>
        <p15:guide id="16" orient="horz" pos="795" userDrawn="1">
          <p15:clr>
            <a:srgbClr val="F26B43"/>
          </p15:clr>
        </p15:guide>
        <p15:guide id="17" orient="horz" pos="2267" userDrawn="1">
          <p15:clr>
            <a:srgbClr val="F26B43"/>
          </p15:clr>
        </p15:guide>
        <p15:guide id="18" orient="horz" pos="3123" userDrawn="1">
          <p15:clr>
            <a:srgbClr val="F26B43"/>
          </p15:clr>
        </p15:guide>
        <p15:guide id="19" orient="horz" pos="395" userDrawn="1">
          <p15:clr>
            <a:srgbClr val="F26B43"/>
          </p15:clr>
        </p15:guide>
        <p15:guide id="20" orient="horz" pos="300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jpeg"/><Relationship Id="rId7"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emf"/><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18/10/relationships/comments" Target="../comments/modernComment_7FFFFE62_130447C4.xml"/><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0.jpe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20.jpeg"/><Relationship Id="rId7" Type="http://schemas.openxmlformats.org/officeDocument/2006/relationships/image" Target="../media/image8.emf"/><Relationship Id="rId12" Type="http://schemas.openxmlformats.org/officeDocument/2006/relationships/image" Target="../media/image4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emf"/><Relationship Id="rId11" Type="http://schemas.openxmlformats.org/officeDocument/2006/relationships/image" Target="../media/image40.emf"/><Relationship Id="rId5" Type="http://schemas.openxmlformats.org/officeDocument/2006/relationships/image" Target="../media/image35.emf"/><Relationship Id="rId10" Type="http://schemas.openxmlformats.org/officeDocument/2006/relationships/image" Target="../media/image39.emf"/><Relationship Id="rId4" Type="http://schemas.openxmlformats.org/officeDocument/2006/relationships/image" Target="../media/image34.emf"/><Relationship Id="rId9" Type="http://schemas.openxmlformats.org/officeDocument/2006/relationships/image" Target="../media/image38.emf"/></Relationships>
</file>

<file path=ppt/slides/_rels/slide13.xml.rels><?xml version="1.0" encoding="UTF-8" standalone="yes"?>
<Relationships xmlns="http://schemas.openxmlformats.org/package/2006/relationships"><Relationship Id="rId3" Type="http://schemas.microsoft.com/office/2018/10/relationships/comments" Target="../comments/modernComment_7FFFFE64_BB5FD51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slideLayout" Target="../slideLayouts/slideLayout2.xml"/><Relationship Id="rId7" Type="http://schemas.openxmlformats.org/officeDocument/2006/relationships/image" Target="../media/image44.emf"/><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oleObject" Target="../embeddings/oleObject10.bin"/><Relationship Id="rId5" Type="http://schemas.openxmlformats.org/officeDocument/2006/relationships/image" Target="../media/image20.jpeg"/><Relationship Id="rId10" Type="http://schemas.openxmlformats.org/officeDocument/2006/relationships/customXml" Target="../ink/ink2.xml"/><Relationship Id="rId4" Type="http://schemas.openxmlformats.org/officeDocument/2006/relationships/notesSlide" Target="../notesSlides/notesSlide8.xml"/><Relationship Id="rId9" Type="http://schemas.openxmlformats.org/officeDocument/2006/relationships/image" Target="../media/image273.png"/></Relationships>
</file>

<file path=ppt/slides/_rels/slide1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slideLayout" Target="../slideLayouts/slideLayout2.xml"/><Relationship Id="rId7" Type="http://schemas.openxmlformats.org/officeDocument/2006/relationships/image" Target="../media/image44.emf"/><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oleObject" Target="../embeddings/oleObject10.bin"/><Relationship Id="rId5" Type="http://schemas.openxmlformats.org/officeDocument/2006/relationships/image" Target="../media/image20.jpeg"/><Relationship Id="rId10" Type="http://schemas.openxmlformats.org/officeDocument/2006/relationships/customXml" Target="../ink/ink4.xml"/><Relationship Id="rId4" Type="http://schemas.openxmlformats.org/officeDocument/2006/relationships/notesSlide" Target="../notesSlides/notesSlide9.xml"/><Relationship Id="rId9" Type="http://schemas.openxmlformats.org/officeDocument/2006/relationships/image" Target="../media/image273.png"/></Relationships>
</file>

<file path=ppt/slides/_rels/slide17.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slideLayout" Target="../slideLayouts/slideLayout2.xml"/><Relationship Id="rId7" Type="http://schemas.openxmlformats.org/officeDocument/2006/relationships/oleObject" Target="../embeddings/oleObject10.bin"/><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0.jpeg"/><Relationship Id="rId11" Type="http://schemas.openxmlformats.org/officeDocument/2006/relationships/customXml" Target="../ink/ink6.xml"/><Relationship Id="rId5" Type="http://schemas.microsoft.com/office/2018/10/relationships/comments" Target="../comments/modernComment_7FFFFE85_55CA5A35.xml"/><Relationship Id="rId10" Type="http://schemas.openxmlformats.org/officeDocument/2006/relationships/image" Target="../media/image273.png"/><Relationship Id="rId4" Type="http://schemas.openxmlformats.org/officeDocument/2006/relationships/notesSlide" Target="../notesSlides/notesSlide10.xml"/><Relationship Id="rId9" Type="http://schemas.openxmlformats.org/officeDocument/2006/relationships/customXml" Target="../ink/ink5.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33.xml"/><Relationship Id="rId7" Type="http://schemas.openxmlformats.org/officeDocument/2006/relationships/image" Target="../media/image20.jpe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6.jpe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4.emf"/></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jpeg"/><Relationship Id="rId7" Type="http://schemas.openxmlformats.org/officeDocument/2006/relationships/image" Target="../media/image48.png"/><Relationship Id="rId2" Type="http://schemas.openxmlformats.org/officeDocument/2006/relationships/slideLayout" Target="../slideLayouts/slideLayout8.xml"/><Relationship Id="rId1" Type="http://schemas.openxmlformats.org/officeDocument/2006/relationships/tags" Target="../tags/tag3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emf"/><Relationship Id="rId18" Type="http://schemas.openxmlformats.org/officeDocument/2006/relationships/hyperlink" Target="http://www.blog.gft.com/" TargetMode="External"/><Relationship Id="rId3" Type="http://schemas.openxmlformats.org/officeDocument/2006/relationships/image" Target="../media/image50.png"/><Relationship Id="rId7" Type="http://schemas.openxmlformats.org/officeDocument/2006/relationships/image" Target="../media/image54.emf"/><Relationship Id="rId12" Type="http://schemas.openxmlformats.org/officeDocument/2006/relationships/image" Target="../media/image59.emf"/><Relationship Id="rId17" Type="http://schemas.openxmlformats.org/officeDocument/2006/relationships/hyperlink" Target="mailto:info@gft.com" TargetMode="External"/><Relationship Id="rId2" Type="http://schemas.openxmlformats.org/officeDocument/2006/relationships/notesSlide" Target="../notesSlides/notesSlide12.xml"/><Relationship Id="rId16" Type="http://schemas.openxmlformats.org/officeDocument/2006/relationships/hyperlink" Target="https://www.gft.com/int/en" TargetMode="External"/><Relationship Id="rId20" Type="http://schemas.openxmlformats.org/officeDocument/2006/relationships/hyperlink" Target="http://www.linkedin.com/company/gft-technologies" TargetMode="External"/><Relationship Id="rId1" Type="http://schemas.openxmlformats.org/officeDocument/2006/relationships/slideLayout" Target="../slideLayouts/slideLayout7.xml"/><Relationship Id="rId6" Type="http://schemas.openxmlformats.org/officeDocument/2006/relationships/image" Target="../media/image53.emf"/><Relationship Id="rId11" Type="http://schemas.openxmlformats.org/officeDocument/2006/relationships/image" Target="../media/image58.emf"/><Relationship Id="rId5" Type="http://schemas.openxmlformats.org/officeDocument/2006/relationships/image" Target="../media/image52.emf"/><Relationship Id="rId15" Type="http://schemas.openxmlformats.org/officeDocument/2006/relationships/hyperlink" Target="http://www.facebook.com/GFTGroup" TargetMode="External"/><Relationship Id="rId10" Type="http://schemas.openxmlformats.org/officeDocument/2006/relationships/image" Target="../media/image57.emf"/><Relationship Id="rId19" Type="http://schemas.openxmlformats.org/officeDocument/2006/relationships/hyperlink" Target="http://www.twitter.com/gft_tech" TargetMode="External"/><Relationship Id="rId4" Type="http://schemas.openxmlformats.org/officeDocument/2006/relationships/image" Target="../media/image51.svg"/><Relationship Id="rId9" Type="http://schemas.openxmlformats.org/officeDocument/2006/relationships/image" Target="../media/image56.emf"/><Relationship Id="rId14" Type="http://schemas.openxmlformats.org/officeDocument/2006/relationships/image" Target="../media/image6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6.jpeg"/><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4.emf"/><Relationship Id="rId11" Type="http://schemas.openxmlformats.org/officeDocument/2006/relationships/image" Target="../media/image19.emf"/><Relationship Id="rId5" Type="http://schemas.openxmlformats.org/officeDocument/2006/relationships/image" Target="../media/image13.emf"/><Relationship Id="rId10" Type="http://schemas.openxmlformats.org/officeDocument/2006/relationships/image" Target="../media/image18.emf"/><Relationship Id="rId4" Type="http://schemas.openxmlformats.org/officeDocument/2006/relationships/image" Target="../media/image12.emf"/><Relationship Id="rId9"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screenshot, magenta, violet, purple&#10;&#10;Description automatically generated">
            <a:extLst>
              <a:ext uri="{FF2B5EF4-FFF2-40B4-BE49-F238E27FC236}">
                <a16:creationId xmlns:a16="http://schemas.microsoft.com/office/drawing/2014/main" id="{65C8C02F-6508-1533-99BA-D7D9C540418A}"/>
              </a:ext>
            </a:extLst>
          </p:cNvPr>
          <p:cNvPicPr>
            <a:picLocks noGrp="1" noChangeAspect="1"/>
          </p:cNvPicPr>
          <p:nvPr>
            <p:ph type="pic" sz="quarter" idx="14"/>
          </p:nvPr>
        </p:nvPicPr>
        <p:blipFill>
          <a:blip r:embed="rId2"/>
          <a:srcRect l="5" r="5"/>
          <a:stretch>
            <a:fillRect/>
          </a:stretch>
        </p:blipFill>
        <p:spPr/>
      </p:pic>
      <p:sp>
        <p:nvSpPr>
          <p:cNvPr id="3" name="Title 2">
            <a:extLst>
              <a:ext uri="{FF2B5EF4-FFF2-40B4-BE49-F238E27FC236}">
                <a16:creationId xmlns:a16="http://schemas.microsoft.com/office/drawing/2014/main" id="{4C82E403-BAAC-0968-ECC9-DB849E35A70F}"/>
              </a:ext>
            </a:extLst>
          </p:cNvPr>
          <p:cNvSpPr>
            <a:spLocks noGrp="1"/>
          </p:cNvSpPr>
          <p:nvPr>
            <p:ph type="ctrTitle"/>
          </p:nvPr>
        </p:nvSpPr>
        <p:spPr>
          <a:xfrm>
            <a:off x="978102" y="3240437"/>
            <a:ext cx="7191172" cy="787908"/>
          </a:xfrm>
        </p:spPr>
        <p:txBody>
          <a:bodyPr/>
          <a:lstStyle/>
          <a:p>
            <a:r>
              <a:rPr lang="pl-PL">
                <a:ea typeface="Geneva"/>
              </a:rPr>
              <a:t>GFT </a:t>
            </a:r>
            <a:r>
              <a:rPr lang="en-US">
                <a:ea typeface="Geneva"/>
              </a:rPr>
              <a:t>Delivery Model</a:t>
            </a:r>
            <a:br>
              <a:rPr lang="pl-PL">
                <a:latin typeface="+mj-lt"/>
                <a:ea typeface="Geneva"/>
              </a:rPr>
            </a:br>
            <a:endParaRPr lang="pl-PL" sz="2000">
              <a:ea typeface="Geneva"/>
            </a:endParaRPr>
          </a:p>
        </p:txBody>
      </p:sp>
      <p:sp>
        <p:nvSpPr>
          <p:cNvPr id="4" name="Subtitle 3">
            <a:extLst>
              <a:ext uri="{FF2B5EF4-FFF2-40B4-BE49-F238E27FC236}">
                <a16:creationId xmlns:a16="http://schemas.microsoft.com/office/drawing/2014/main" id="{BBFCC73A-E4B2-E7C8-A803-AE345498D321}"/>
              </a:ext>
            </a:extLst>
          </p:cNvPr>
          <p:cNvSpPr>
            <a:spLocks noGrp="1"/>
          </p:cNvSpPr>
          <p:nvPr>
            <p:ph type="subTitle" idx="1"/>
          </p:nvPr>
        </p:nvSpPr>
        <p:spPr/>
        <p:txBody>
          <a:bodyPr vert="horz" lIns="0" tIns="0" rIns="0" bIns="0" rtlCol="0" anchor="t">
            <a:spAutoFit/>
          </a:bodyPr>
          <a:lstStyle/>
          <a:p>
            <a:r>
              <a:rPr lang="en-GB">
                <a:ea typeface="Geneva"/>
              </a:rPr>
              <a:t>January </a:t>
            </a:r>
            <a:r>
              <a:rPr lang="pl-PL">
                <a:ea typeface="Geneva"/>
              </a:rPr>
              <a:t>| 2025</a:t>
            </a:r>
          </a:p>
        </p:txBody>
      </p:sp>
    </p:spTree>
    <p:extLst>
      <p:ext uri="{BB962C8B-B14F-4D97-AF65-F5344CB8AC3E}">
        <p14:creationId xmlns:p14="http://schemas.microsoft.com/office/powerpoint/2010/main" val="2902763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22F0-807D-22BD-55A0-E754B9F95ECF}"/>
            </a:ext>
          </a:extLst>
        </p:cNvPr>
        <p:cNvGrpSpPr/>
        <p:nvPr/>
      </p:nvGrpSpPr>
      <p:grpSpPr>
        <a:xfrm>
          <a:off x="0" y="0"/>
          <a:ext cx="0" cy="0"/>
          <a:chOff x="0" y="0"/>
          <a:chExt cx="0" cy="0"/>
        </a:xfrm>
      </p:grpSpPr>
      <p:sp>
        <p:nvSpPr>
          <p:cNvPr id="12" name="Rechteck 7">
            <a:extLst>
              <a:ext uri="{FF2B5EF4-FFF2-40B4-BE49-F238E27FC236}">
                <a16:creationId xmlns:a16="http://schemas.microsoft.com/office/drawing/2014/main" id="{BB196517-A259-370B-8F77-ACAE1848708C}"/>
              </a:ext>
            </a:extLst>
          </p:cNvPr>
          <p:cNvSpPr/>
          <p:nvPr/>
        </p:nvSpPr>
        <p:spPr>
          <a:xfrm>
            <a:off x="185738" y="447964"/>
            <a:ext cx="8772525" cy="4509799"/>
          </a:xfrm>
          <a:prstGeom prst="rect">
            <a:avLst/>
          </a:prstGeom>
          <a:blipFill>
            <a:blip r:embed="rId3"/>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tx1"/>
              </a:solidFill>
            </a:endParaRPr>
          </a:p>
        </p:txBody>
      </p:sp>
      <p:sp>
        <p:nvSpPr>
          <p:cNvPr id="5" name="Title 4">
            <a:extLst>
              <a:ext uri="{FF2B5EF4-FFF2-40B4-BE49-F238E27FC236}">
                <a16:creationId xmlns:a16="http://schemas.microsoft.com/office/drawing/2014/main" id="{36118355-7AFA-54BF-38A4-B101D17D3055}"/>
              </a:ext>
            </a:extLst>
          </p:cNvPr>
          <p:cNvSpPr>
            <a:spLocks noGrp="1"/>
          </p:cNvSpPr>
          <p:nvPr>
            <p:ph type="title"/>
          </p:nvPr>
        </p:nvSpPr>
        <p:spPr>
          <a:xfrm>
            <a:off x="978102" y="630238"/>
            <a:ext cx="7645114" cy="553998"/>
          </a:xfrm>
        </p:spPr>
        <p:txBody>
          <a:bodyPr/>
          <a:lstStyle/>
          <a:p>
            <a:r>
              <a:rPr lang="en-GB">
                <a:solidFill>
                  <a:schemeClr val="bg1"/>
                </a:solidFill>
              </a:rPr>
              <a:t>GFT can support you end-to-end:</a:t>
            </a:r>
            <a:br>
              <a:rPr lang="en-GB">
                <a:solidFill>
                  <a:schemeClr val="bg1"/>
                </a:solidFill>
              </a:rPr>
            </a:br>
            <a:r>
              <a:rPr lang="en-GB">
                <a:solidFill>
                  <a:schemeClr val="bg1"/>
                </a:solidFill>
              </a:rPr>
              <a:t>Design, Build, Launch &amp; Maintain</a:t>
            </a:r>
            <a:endParaRPr lang="en-US"/>
          </a:p>
        </p:txBody>
      </p:sp>
      <p:sp>
        <p:nvSpPr>
          <p:cNvPr id="39" name="Text Placeholder 38">
            <a:extLst>
              <a:ext uri="{FF2B5EF4-FFF2-40B4-BE49-F238E27FC236}">
                <a16:creationId xmlns:a16="http://schemas.microsoft.com/office/drawing/2014/main" id="{8888A0B9-B876-ABC7-D62D-146195F86860}"/>
              </a:ext>
            </a:extLst>
          </p:cNvPr>
          <p:cNvSpPr>
            <a:spLocks noGrp="1"/>
          </p:cNvSpPr>
          <p:nvPr>
            <p:ph type="body" sz="quarter" idx="12"/>
          </p:nvPr>
        </p:nvSpPr>
        <p:spPr/>
        <p:txBody>
          <a:bodyPr/>
          <a:lstStyle/>
          <a:p>
            <a:endParaRPr lang="en-GB"/>
          </a:p>
        </p:txBody>
      </p:sp>
      <p:sp>
        <p:nvSpPr>
          <p:cNvPr id="3" name="Datumsplatzhalter 28">
            <a:extLst>
              <a:ext uri="{FF2B5EF4-FFF2-40B4-BE49-F238E27FC236}">
                <a16:creationId xmlns:a16="http://schemas.microsoft.com/office/drawing/2014/main" id="{FD636D7B-0895-97CB-2D4D-1A8B86007B7C}"/>
              </a:ext>
            </a:extLst>
          </p:cNvPr>
          <p:cNvSpPr>
            <a:spLocks noGrp="1"/>
          </p:cNvSpPr>
          <p:nvPr>
            <p:ph type="dt" sz="half" idx="2"/>
          </p:nvPr>
        </p:nvSpPr>
        <p:spPr/>
        <p:txBody>
          <a:bodyPr/>
          <a:lstStyle>
            <a:lvl1pPr algn="l" rtl="0">
              <a:defRPr lang="de-DE" sz="600" b="1" smtClean="0">
                <a:solidFill>
                  <a:srgbClr val="000000"/>
                </a:solidFill>
              </a:defRPr>
            </a:lvl1pPr>
          </a:lstStyle>
          <a:p>
            <a:fld id="{E979DC93-BBD4-4C50-BC1D-2B6EFF46D14A}" type="datetime4">
              <a:rPr lang="en-GB" smtClean="0"/>
              <a:pPr/>
              <a:t>11 January 2026</a:t>
            </a:fld>
            <a:endParaRPr lang="en-GB"/>
          </a:p>
        </p:txBody>
      </p:sp>
      <p:sp>
        <p:nvSpPr>
          <p:cNvPr id="22" name="Rounded Rectangle 3">
            <a:extLst>
              <a:ext uri="{FF2B5EF4-FFF2-40B4-BE49-F238E27FC236}">
                <a16:creationId xmlns:a16="http://schemas.microsoft.com/office/drawing/2014/main" id="{F034C7BF-9D52-0617-9D58-6D564C374634}"/>
              </a:ext>
            </a:extLst>
          </p:cNvPr>
          <p:cNvSpPr/>
          <p:nvPr/>
        </p:nvSpPr>
        <p:spPr>
          <a:xfrm>
            <a:off x="974523" y="4010699"/>
            <a:ext cx="7317898" cy="502563"/>
          </a:xfrm>
          <a:prstGeom prst="rect">
            <a:avLst/>
          </a:prstGeom>
          <a:noFill/>
          <a:ln w="25400">
            <a:noFill/>
          </a:ln>
        </p:spPr>
        <p:txBody>
          <a:bodyPr wrap="square" lIns="0" tIns="0" rIns="0" bIns="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spc="-10">
                <a:solidFill>
                  <a:schemeClr val="bg1"/>
                </a:solidFill>
                <a:latin typeface="+mj-lt"/>
                <a:cs typeface="Calibri" panose="020F0502020204030204" pitchFamily="34" charset="0"/>
              </a:rPr>
              <a:t>…and provide you with </a:t>
            </a:r>
            <a:r>
              <a:rPr kumimoji="0" lang="en-US" sz="1400" b="1" i="0" u="none" strike="noStrike" kern="1200" cap="none" spc="-10" normalizeH="0" baseline="0" noProof="0">
                <a:ln>
                  <a:noFill/>
                </a:ln>
                <a:solidFill>
                  <a:schemeClr val="bg1"/>
                </a:solidFill>
                <a:effectLst/>
                <a:uLnTx/>
                <a:uFillTx/>
                <a:latin typeface="+mj-lt"/>
                <a:cs typeface="Calibri" panose="020F0502020204030204" pitchFamily="34" charset="0"/>
              </a:rPr>
              <a:t>end-to-end capabilities, skills, and </a:t>
            </a:r>
            <a:r>
              <a:rPr kumimoji="0" lang="en-US" sz="1400" b="1" i="0" u="none" strike="noStrike" kern="1200" cap="none" spc="-10" normalizeH="0" baseline="0" noProof="0" err="1">
                <a:ln>
                  <a:noFill/>
                </a:ln>
                <a:solidFill>
                  <a:schemeClr val="bg1"/>
                </a:solidFill>
                <a:effectLst/>
                <a:uLnTx/>
                <a:uFillTx/>
                <a:latin typeface="+mj-lt"/>
                <a:cs typeface="Calibri" panose="020F0502020204030204" pitchFamily="34" charset="0"/>
              </a:rPr>
              <a:t>programme</a:t>
            </a:r>
            <a:r>
              <a:rPr kumimoji="0" lang="en-US" sz="1400" b="1" i="0" u="none" strike="noStrike" kern="1200" cap="none" spc="-10" normalizeH="0" baseline="0" noProof="0">
                <a:ln>
                  <a:noFill/>
                </a:ln>
                <a:solidFill>
                  <a:schemeClr val="bg1"/>
                </a:solidFill>
                <a:effectLst/>
                <a:uLnTx/>
                <a:uFillTx/>
                <a:latin typeface="+mj-lt"/>
                <a:cs typeface="Calibri" panose="020F0502020204030204" pitchFamily="34" charset="0"/>
              </a:rPr>
              <a:t> governance</a:t>
            </a:r>
          </a:p>
        </p:txBody>
      </p:sp>
      <p:grpSp>
        <p:nvGrpSpPr>
          <p:cNvPr id="33" name="Group 32">
            <a:extLst>
              <a:ext uri="{FF2B5EF4-FFF2-40B4-BE49-F238E27FC236}">
                <a16:creationId xmlns:a16="http://schemas.microsoft.com/office/drawing/2014/main" id="{00EF9FA4-FD15-29D4-592B-5BAF440E8969}"/>
              </a:ext>
            </a:extLst>
          </p:cNvPr>
          <p:cNvGrpSpPr/>
          <p:nvPr/>
        </p:nvGrpSpPr>
        <p:grpSpPr>
          <a:xfrm>
            <a:off x="4068951" y="1777615"/>
            <a:ext cx="1651279" cy="919211"/>
            <a:chOff x="4414469" y="1305274"/>
            <a:chExt cx="1651279" cy="919211"/>
          </a:xfrm>
        </p:grpSpPr>
        <p:sp>
          <p:nvSpPr>
            <p:cNvPr id="8" name="Shape 195">
              <a:extLst>
                <a:ext uri="{FF2B5EF4-FFF2-40B4-BE49-F238E27FC236}">
                  <a16:creationId xmlns:a16="http://schemas.microsoft.com/office/drawing/2014/main" id="{9BA419DA-5F96-9B9E-D7CC-C4E87F162E79}"/>
                </a:ext>
              </a:extLst>
            </p:cNvPr>
            <p:cNvSpPr txBox="1"/>
            <p:nvPr/>
          </p:nvSpPr>
          <p:spPr>
            <a:xfrm>
              <a:off x="4414469" y="1942303"/>
              <a:ext cx="1507690" cy="282182"/>
            </a:xfrm>
            <a:prstGeom prst="rect">
              <a:avLst/>
            </a:prstGeom>
            <a:noFill/>
            <a:ln>
              <a:noFill/>
            </a:ln>
          </p:spPr>
          <p:txBody>
            <a:bodyPr spcFirstLastPara="1" wrap="square" lIns="91440" tIns="0" rIns="91440" bIns="0" anchor="t" anchorCtr="0">
              <a:noAutofit/>
            </a:bodyPr>
            <a:lstStyle/>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Identify, Define, </a:t>
              </a:r>
              <a:b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b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Track &amp; Manage Implementation</a:t>
              </a:r>
            </a:p>
          </p:txBody>
        </p:sp>
        <p:grpSp>
          <p:nvGrpSpPr>
            <p:cNvPr id="28" name="Group 27">
              <a:extLst>
                <a:ext uri="{FF2B5EF4-FFF2-40B4-BE49-F238E27FC236}">
                  <a16:creationId xmlns:a16="http://schemas.microsoft.com/office/drawing/2014/main" id="{8BCDAC64-2815-FDBA-A085-9C5840DB6BA4}"/>
                </a:ext>
              </a:extLst>
            </p:cNvPr>
            <p:cNvGrpSpPr/>
            <p:nvPr/>
          </p:nvGrpSpPr>
          <p:grpSpPr>
            <a:xfrm>
              <a:off x="4414469" y="1305274"/>
              <a:ext cx="1651279" cy="502563"/>
              <a:chOff x="974523" y="2416453"/>
              <a:chExt cx="1651279" cy="502563"/>
            </a:xfrm>
          </p:grpSpPr>
          <p:sp>
            <p:nvSpPr>
              <p:cNvPr id="13" name="Arrow: Chevron 57">
                <a:extLst>
                  <a:ext uri="{FF2B5EF4-FFF2-40B4-BE49-F238E27FC236}">
                    <a16:creationId xmlns:a16="http://schemas.microsoft.com/office/drawing/2014/main" id="{CACC222E-2B63-83A9-AEE7-723C9AF0F463}"/>
                  </a:ext>
                </a:extLst>
              </p:cNvPr>
              <p:cNvSpPr/>
              <p:nvPr/>
            </p:nvSpPr>
            <p:spPr>
              <a:xfrm>
                <a:off x="974523" y="2416453"/>
                <a:ext cx="1651279" cy="502563"/>
              </a:xfrm>
              <a:prstGeom prst="chevron">
                <a:avLst>
                  <a:gd name="adj" fmla="val 28867"/>
                </a:avLst>
              </a:prstGeom>
              <a:solidFill>
                <a:srgbClr val="B02A87">
                  <a:alpha val="60000"/>
                </a:srgbClr>
              </a:solidFill>
              <a:ln w="9525">
                <a:solidFill>
                  <a:srgbClr val="B02A87">
                    <a:alpha val="60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540000" tIns="73152" rIns="73152" bIns="73152"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Delivery</a:t>
                </a:r>
              </a:p>
            </p:txBody>
          </p:sp>
          <p:sp>
            <p:nvSpPr>
              <p:cNvPr id="66" name="Freihandform: Form 131">
                <a:extLst>
                  <a:ext uri="{FF2B5EF4-FFF2-40B4-BE49-F238E27FC236}">
                    <a16:creationId xmlns:a16="http://schemas.microsoft.com/office/drawing/2014/main" id="{E74951E2-958C-79DF-663A-87C68A9FF783}"/>
                  </a:ext>
                </a:extLst>
              </p:cNvPr>
              <p:cNvSpPr>
                <a:spLocks noChangeAspect="1"/>
              </p:cNvSpPr>
              <p:nvPr/>
            </p:nvSpPr>
            <p:spPr>
              <a:xfrm>
                <a:off x="1161815" y="2469734"/>
                <a:ext cx="396000" cy="396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grpSp>
      </p:grpSp>
      <p:grpSp>
        <p:nvGrpSpPr>
          <p:cNvPr id="31" name="Group 30">
            <a:extLst>
              <a:ext uri="{FF2B5EF4-FFF2-40B4-BE49-F238E27FC236}">
                <a16:creationId xmlns:a16="http://schemas.microsoft.com/office/drawing/2014/main" id="{D94B47C4-A90C-5612-D11D-8E5CCE45D0C2}"/>
              </a:ext>
            </a:extLst>
          </p:cNvPr>
          <p:cNvGrpSpPr/>
          <p:nvPr/>
        </p:nvGrpSpPr>
        <p:grpSpPr>
          <a:xfrm>
            <a:off x="974523" y="1777615"/>
            <a:ext cx="1651279" cy="2040164"/>
            <a:chOff x="974523" y="1305274"/>
            <a:chExt cx="1651279" cy="2040164"/>
          </a:xfrm>
        </p:grpSpPr>
        <p:sp>
          <p:nvSpPr>
            <p:cNvPr id="6" name="Shape 195">
              <a:extLst>
                <a:ext uri="{FF2B5EF4-FFF2-40B4-BE49-F238E27FC236}">
                  <a16:creationId xmlns:a16="http://schemas.microsoft.com/office/drawing/2014/main" id="{56C35821-C242-60FC-C11A-B2ED933037B6}"/>
                </a:ext>
              </a:extLst>
            </p:cNvPr>
            <p:cNvSpPr txBox="1"/>
            <p:nvPr/>
          </p:nvSpPr>
          <p:spPr>
            <a:xfrm>
              <a:off x="974523" y="1951357"/>
              <a:ext cx="1507690" cy="1394081"/>
            </a:xfrm>
            <a:prstGeom prst="rect">
              <a:avLst/>
            </a:prstGeom>
            <a:noFill/>
            <a:ln>
              <a:noFill/>
            </a:ln>
          </p:spPr>
          <p:txBody>
            <a:bodyPr spcFirstLastPara="1" wrap="square" lIns="91440" tIns="0" rIns="91440" bIns="0" anchor="t" anchorCtr="0">
              <a:noAutofit/>
            </a:bodyPr>
            <a:lstStyle/>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Product definitions</a:t>
              </a: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Integrations</a:t>
              </a: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Legacy strategy</a:t>
              </a: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Migration roadmap</a:t>
              </a: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High-level blueprint</a:t>
              </a: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endPar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endParaRP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Design, UI</a:t>
              </a:r>
              <a:r>
                <a:rPr lang="en-US" sz="800" kern="0">
                  <a:solidFill>
                    <a:schemeClr val="bg1"/>
                  </a:solidFill>
                  <a:latin typeface="Arial" panose="020B0604020202020204" pitchFamily="34" charset="0"/>
                  <a:cs typeface="Arial" panose="020B0604020202020204" pitchFamily="34" charset="0"/>
                  <a:sym typeface="Arial"/>
                </a:rPr>
                <a:t>/</a:t>
              </a: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UX, and </a:t>
              </a:r>
              <a:r>
                <a:rPr lang="en-US" sz="800" kern="0">
                  <a:solidFill>
                    <a:schemeClr val="bg1"/>
                  </a:solidFill>
                  <a:latin typeface="Arial" panose="020B0604020202020204" pitchFamily="34" charset="0"/>
                  <a:cs typeface="Arial" panose="020B0604020202020204" pitchFamily="34" charset="0"/>
                  <a:sym typeface="Arial"/>
                </a:rPr>
                <a:t>B</a:t>
              </a:r>
              <a:r>
                <a:rPr kumimoji="0" lang="en-US" sz="800" i="0" u="none" strike="noStrike" kern="0" cap="none" spc="0" normalizeH="0" baseline="0" noProof="0" err="1">
                  <a:ln>
                    <a:noFill/>
                  </a:ln>
                  <a:solidFill>
                    <a:schemeClr val="bg1"/>
                  </a:solidFill>
                  <a:effectLst/>
                  <a:uLnTx/>
                  <a:uFillTx/>
                  <a:latin typeface="Arial" panose="020B0604020202020204" pitchFamily="34" charset="0"/>
                  <a:cs typeface="Arial" panose="020B0604020202020204" pitchFamily="34" charset="0"/>
                  <a:sym typeface="Arial"/>
                </a:rPr>
                <a:t>randing</a:t>
              </a: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 </a:t>
              </a: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lang="en-US" sz="800" kern="0">
                  <a:solidFill>
                    <a:schemeClr val="bg1"/>
                  </a:solidFill>
                  <a:latin typeface="Arial" panose="020B0604020202020204" pitchFamily="34" charset="0"/>
                  <a:cs typeface="Arial" panose="020B0604020202020204" pitchFamily="34" charset="0"/>
                  <a:sym typeface="Arial"/>
                </a:rPr>
                <a:t>P</a:t>
              </a:r>
              <a:r>
                <a:rPr kumimoji="0" lang="en-US" sz="800" i="0" u="none" strike="noStrike" kern="0" cap="none" spc="0" normalizeH="0" baseline="0" noProof="0" err="1">
                  <a:ln>
                    <a:noFill/>
                  </a:ln>
                  <a:solidFill>
                    <a:schemeClr val="bg1"/>
                  </a:solidFill>
                  <a:effectLst/>
                  <a:uLnTx/>
                  <a:uFillTx/>
                  <a:latin typeface="Arial" panose="020B0604020202020204" pitchFamily="34" charset="0"/>
                  <a:cs typeface="Arial" panose="020B0604020202020204" pitchFamily="34" charset="0"/>
                  <a:sym typeface="Arial"/>
                </a:rPr>
                <a:t>rototyping</a:t>
              </a:r>
              <a:endPar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endParaRP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lang="en-US" sz="800" kern="0">
                  <a:solidFill>
                    <a:schemeClr val="bg1"/>
                  </a:solidFill>
                  <a:latin typeface="Arial" panose="020B0604020202020204" pitchFamily="34" charset="0"/>
                  <a:cs typeface="Arial" panose="020B0604020202020204" pitchFamily="34" charset="0"/>
                  <a:sym typeface="Arial"/>
                </a:rPr>
                <a:t>P</a:t>
              </a:r>
              <a:r>
                <a:rPr kumimoji="0" lang="en-US" sz="800" i="0" u="none" strike="noStrike" kern="0" cap="none" spc="0" normalizeH="0" baseline="0" noProof="0" err="1">
                  <a:ln>
                    <a:noFill/>
                  </a:ln>
                  <a:solidFill>
                    <a:schemeClr val="bg1"/>
                  </a:solidFill>
                  <a:effectLst/>
                  <a:uLnTx/>
                  <a:uFillTx/>
                  <a:latin typeface="Arial" panose="020B0604020202020204" pitchFamily="34" charset="0"/>
                  <a:cs typeface="Arial" panose="020B0604020202020204" pitchFamily="34" charset="0"/>
                  <a:sym typeface="Arial"/>
                </a:rPr>
                <a:t>rocesses</a:t>
              </a:r>
              <a:endPar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endParaRP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lang="en-US" sz="800" kern="0">
                  <a:solidFill>
                    <a:schemeClr val="bg1"/>
                  </a:solidFill>
                  <a:latin typeface="Arial" panose="020B0604020202020204" pitchFamily="34" charset="0"/>
                  <a:cs typeface="Arial" panose="020B0604020202020204" pitchFamily="34" charset="0"/>
                  <a:sym typeface="Arial"/>
                </a:rPr>
                <a:t>R</a:t>
              </a:r>
              <a:r>
                <a:rPr kumimoji="0" lang="en-US" sz="800" i="0" u="none" strike="noStrike" kern="0" cap="none" spc="0" normalizeH="0" baseline="0" noProof="0" err="1">
                  <a:ln>
                    <a:noFill/>
                  </a:ln>
                  <a:solidFill>
                    <a:schemeClr val="bg1"/>
                  </a:solidFill>
                  <a:effectLst/>
                  <a:uLnTx/>
                  <a:uFillTx/>
                  <a:latin typeface="Arial" panose="020B0604020202020204" pitchFamily="34" charset="0"/>
                  <a:cs typeface="Arial" panose="020B0604020202020204" pitchFamily="34" charset="0"/>
                  <a:sym typeface="Arial"/>
                </a:rPr>
                <a:t>equirements</a:t>
              </a:r>
              <a:endParaRPr lang="en-US" sz="800" kern="0">
                <a:solidFill>
                  <a:schemeClr val="bg1"/>
                </a:solidFill>
                <a:latin typeface="Arial" panose="020B0604020202020204" pitchFamily="34" charset="0"/>
                <a:cs typeface="Arial" panose="020B0604020202020204" pitchFamily="34" charset="0"/>
                <a:sym typeface="Arial"/>
              </a:endParaRP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Compliance </a:t>
              </a: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lang="en-US" sz="800" kern="0">
                  <a:solidFill>
                    <a:schemeClr val="bg1"/>
                  </a:solidFill>
                  <a:latin typeface="Arial" panose="020B0604020202020204" pitchFamily="34" charset="0"/>
                  <a:cs typeface="Arial" panose="020B0604020202020204" pitchFamily="34" charset="0"/>
                  <a:sym typeface="Arial"/>
                </a:rPr>
                <a:t>E</a:t>
              </a:r>
              <a:r>
                <a:rPr kumimoji="0" lang="en-US" sz="800" i="0" u="none" strike="noStrike" kern="0" cap="none" spc="0" normalizeH="0" baseline="0" noProof="0" err="1">
                  <a:ln>
                    <a:noFill/>
                  </a:ln>
                  <a:solidFill>
                    <a:schemeClr val="bg1"/>
                  </a:solidFill>
                  <a:effectLst/>
                  <a:uLnTx/>
                  <a:uFillTx/>
                  <a:latin typeface="Arial" panose="020B0604020202020204" pitchFamily="34" charset="0"/>
                  <a:cs typeface="Arial" panose="020B0604020202020204" pitchFamily="34" charset="0"/>
                  <a:sym typeface="Arial"/>
                </a:rPr>
                <a:t>cosystem</a:t>
              </a:r>
              <a:endPar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endParaRPr>
            </a:p>
          </p:txBody>
        </p:sp>
        <p:grpSp>
          <p:nvGrpSpPr>
            <p:cNvPr id="26" name="Group 25">
              <a:extLst>
                <a:ext uri="{FF2B5EF4-FFF2-40B4-BE49-F238E27FC236}">
                  <a16:creationId xmlns:a16="http://schemas.microsoft.com/office/drawing/2014/main" id="{4554A031-E2DA-14D2-8BCB-5C7E08C847DF}"/>
                </a:ext>
              </a:extLst>
            </p:cNvPr>
            <p:cNvGrpSpPr/>
            <p:nvPr/>
          </p:nvGrpSpPr>
          <p:grpSpPr>
            <a:xfrm>
              <a:off x="974523" y="1305274"/>
              <a:ext cx="1651279" cy="502563"/>
              <a:chOff x="974523" y="1264187"/>
              <a:chExt cx="1651279" cy="502563"/>
            </a:xfrm>
          </p:grpSpPr>
          <p:sp>
            <p:nvSpPr>
              <p:cNvPr id="10" name="Arrow: Pentagon 31">
                <a:extLst>
                  <a:ext uri="{FF2B5EF4-FFF2-40B4-BE49-F238E27FC236}">
                    <a16:creationId xmlns:a16="http://schemas.microsoft.com/office/drawing/2014/main" id="{A679B957-6FE7-B7D2-7F86-B93682DDF4AF}"/>
                  </a:ext>
                </a:extLst>
              </p:cNvPr>
              <p:cNvSpPr/>
              <p:nvPr/>
            </p:nvSpPr>
            <p:spPr>
              <a:xfrm>
                <a:off x="974523" y="1264187"/>
                <a:ext cx="1651279" cy="502563"/>
              </a:xfrm>
              <a:prstGeom prst="homePlate">
                <a:avLst>
                  <a:gd name="adj" fmla="val 28867"/>
                </a:avLst>
              </a:prstGeom>
              <a:noFill/>
              <a:ln w="9525">
                <a:solidFill>
                  <a:srgbClr val="B02A8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0799" tIns="73152" rIns="73152" bIns="73152"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Discovery &amp; Design</a:t>
                </a:r>
              </a:p>
            </p:txBody>
          </p:sp>
          <p:pic>
            <p:nvPicPr>
              <p:cNvPr id="18" name="Grafik 87">
                <a:extLst>
                  <a:ext uri="{FF2B5EF4-FFF2-40B4-BE49-F238E27FC236}">
                    <a16:creationId xmlns:a16="http://schemas.microsoft.com/office/drawing/2014/main" id="{E82FC17E-A2DE-99CF-6E9E-FC515E184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3765" y="1353468"/>
                <a:ext cx="332100" cy="324000"/>
              </a:xfrm>
              <a:prstGeom prst="rect">
                <a:avLst/>
              </a:prstGeom>
            </p:spPr>
          </p:pic>
        </p:grpSp>
      </p:grpSp>
      <p:grpSp>
        <p:nvGrpSpPr>
          <p:cNvPr id="34" name="Group 33">
            <a:extLst>
              <a:ext uri="{FF2B5EF4-FFF2-40B4-BE49-F238E27FC236}">
                <a16:creationId xmlns:a16="http://schemas.microsoft.com/office/drawing/2014/main" id="{CFB34FF8-9B5D-B9FD-4D5D-DD971549CFFD}"/>
              </a:ext>
            </a:extLst>
          </p:cNvPr>
          <p:cNvGrpSpPr/>
          <p:nvPr/>
        </p:nvGrpSpPr>
        <p:grpSpPr>
          <a:xfrm>
            <a:off x="5616165" y="1777615"/>
            <a:ext cx="1651279" cy="914684"/>
            <a:chOff x="6065748" y="1305274"/>
            <a:chExt cx="1651279" cy="914684"/>
          </a:xfrm>
        </p:grpSpPr>
        <p:sp>
          <p:nvSpPr>
            <p:cNvPr id="9" name="Shape 195">
              <a:extLst>
                <a:ext uri="{FF2B5EF4-FFF2-40B4-BE49-F238E27FC236}">
                  <a16:creationId xmlns:a16="http://schemas.microsoft.com/office/drawing/2014/main" id="{1F0E7C71-83A2-34D8-57FE-60C303F85764}"/>
                </a:ext>
              </a:extLst>
            </p:cNvPr>
            <p:cNvSpPr txBox="1"/>
            <p:nvPr/>
          </p:nvSpPr>
          <p:spPr>
            <a:xfrm>
              <a:off x="6065748" y="1937776"/>
              <a:ext cx="1581553" cy="282182"/>
            </a:xfrm>
            <a:prstGeom prst="rect">
              <a:avLst/>
            </a:prstGeom>
            <a:noFill/>
            <a:ln>
              <a:noFill/>
            </a:ln>
          </p:spPr>
          <p:txBody>
            <a:bodyPr spcFirstLastPara="1" wrap="square" lIns="91440" tIns="0" rIns="91440" bIns="0" anchor="t" anchorCtr="0">
              <a:noAutofit/>
            </a:bodyPr>
            <a:lstStyle/>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Launch, Scale, </a:t>
              </a:r>
              <a:r>
                <a:rPr kumimoji="0" lang="en-US" sz="800" i="0" u="none" strike="noStrike" kern="0" cap="none" spc="0" normalizeH="0" baseline="0" noProof="0" err="1">
                  <a:ln>
                    <a:noFill/>
                  </a:ln>
                  <a:solidFill>
                    <a:schemeClr val="bg1"/>
                  </a:solidFill>
                  <a:effectLst/>
                  <a:uLnTx/>
                  <a:uFillTx/>
                  <a:latin typeface="Arial" panose="020B0604020202020204" pitchFamily="34" charset="0"/>
                  <a:cs typeface="Arial" panose="020B0604020202020204" pitchFamily="34" charset="0"/>
                  <a:sym typeface="Arial"/>
                </a:rPr>
                <a:t>Industrialise</a:t>
              </a:r>
              <a:r>
                <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 &amp; </a:t>
              </a:r>
              <a:r>
                <a:rPr kumimoji="0" lang="en-US" sz="800" i="0" u="none" strike="noStrike" kern="0" cap="none" spc="0" normalizeH="0" baseline="0" noProof="0" err="1">
                  <a:ln>
                    <a:noFill/>
                  </a:ln>
                  <a:solidFill>
                    <a:schemeClr val="bg1"/>
                  </a:solidFill>
                  <a:effectLst/>
                  <a:uLnTx/>
                  <a:uFillTx/>
                  <a:latin typeface="Arial" panose="020B0604020202020204" pitchFamily="34" charset="0"/>
                  <a:cs typeface="Arial" panose="020B0604020202020204" pitchFamily="34" charset="0"/>
                  <a:sym typeface="Arial"/>
                </a:rPr>
                <a:t>Optimise</a:t>
              </a:r>
              <a:endPar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endParaRPr>
            </a:p>
          </p:txBody>
        </p:sp>
        <p:grpSp>
          <p:nvGrpSpPr>
            <p:cNvPr id="29" name="Group 28">
              <a:extLst>
                <a:ext uri="{FF2B5EF4-FFF2-40B4-BE49-F238E27FC236}">
                  <a16:creationId xmlns:a16="http://schemas.microsoft.com/office/drawing/2014/main" id="{641DE63B-19A0-2C6D-5BE4-DDB1E65A0EF9}"/>
                </a:ext>
              </a:extLst>
            </p:cNvPr>
            <p:cNvGrpSpPr/>
            <p:nvPr/>
          </p:nvGrpSpPr>
          <p:grpSpPr>
            <a:xfrm>
              <a:off x="6065748" y="1305274"/>
              <a:ext cx="1651279" cy="502563"/>
              <a:chOff x="974523" y="3136380"/>
              <a:chExt cx="1651279" cy="502563"/>
            </a:xfrm>
          </p:grpSpPr>
          <p:sp>
            <p:nvSpPr>
              <p:cNvPr id="14" name="Arrow: Chevron 59">
                <a:extLst>
                  <a:ext uri="{FF2B5EF4-FFF2-40B4-BE49-F238E27FC236}">
                    <a16:creationId xmlns:a16="http://schemas.microsoft.com/office/drawing/2014/main" id="{4C4F5A5D-9829-37C0-C089-6A9A5E58EAE2}"/>
                  </a:ext>
                </a:extLst>
              </p:cNvPr>
              <p:cNvSpPr/>
              <p:nvPr/>
            </p:nvSpPr>
            <p:spPr>
              <a:xfrm>
                <a:off x="974523" y="3136380"/>
                <a:ext cx="1651279" cy="502563"/>
              </a:xfrm>
              <a:prstGeom prst="chevron">
                <a:avLst>
                  <a:gd name="adj" fmla="val 28867"/>
                </a:avLst>
              </a:prstGeom>
              <a:solidFill>
                <a:srgbClr val="B02A87">
                  <a:alpha val="80000"/>
                </a:srgbClr>
              </a:solidFill>
              <a:ln w="9525">
                <a:solidFill>
                  <a:srgbClr val="B02A87">
                    <a:alpha val="80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540000" tIns="73152" rIns="73152" bIns="73152" rtlCol="0" anchor="ctr"/>
              <a:lstStyle/>
              <a:p>
                <a:pPr marL="9525" marR="0" lvl="0"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Launch</a:t>
                </a:r>
              </a:p>
            </p:txBody>
          </p:sp>
          <p:sp>
            <p:nvSpPr>
              <p:cNvPr id="21" name="Freihandform: Form 137">
                <a:extLst>
                  <a:ext uri="{FF2B5EF4-FFF2-40B4-BE49-F238E27FC236}">
                    <a16:creationId xmlns:a16="http://schemas.microsoft.com/office/drawing/2014/main" id="{906C09D4-4FC8-2D1D-32BA-3C6A4626485F}"/>
                  </a:ext>
                </a:extLst>
              </p:cNvPr>
              <p:cNvSpPr>
                <a:spLocks noChangeAspect="1"/>
              </p:cNvSpPr>
              <p:nvPr/>
            </p:nvSpPr>
            <p:spPr>
              <a:xfrm>
                <a:off x="1161815" y="3189661"/>
                <a:ext cx="396000" cy="396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grpSp>
      </p:grpSp>
      <p:grpSp>
        <p:nvGrpSpPr>
          <p:cNvPr id="32" name="Group 31">
            <a:extLst>
              <a:ext uri="{FF2B5EF4-FFF2-40B4-BE49-F238E27FC236}">
                <a16:creationId xmlns:a16="http://schemas.microsoft.com/office/drawing/2014/main" id="{1B3182B2-CAE2-F13D-ADE6-9B19BBAA17EE}"/>
              </a:ext>
            </a:extLst>
          </p:cNvPr>
          <p:cNvGrpSpPr/>
          <p:nvPr/>
        </p:nvGrpSpPr>
        <p:grpSpPr>
          <a:xfrm>
            <a:off x="2521737" y="1777615"/>
            <a:ext cx="1651279" cy="2031109"/>
            <a:chOff x="2763190" y="1305274"/>
            <a:chExt cx="1651279" cy="2031109"/>
          </a:xfrm>
        </p:grpSpPr>
        <p:sp>
          <p:nvSpPr>
            <p:cNvPr id="7" name="Shape 195">
              <a:extLst>
                <a:ext uri="{FF2B5EF4-FFF2-40B4-BE49-F238E27FC236}">
                  <a16:creationId xmlns:a16="http://schemas.microsoft.com/office/drawing/2014/main" id="{D9DF4665-4AB5-2135-2142-3F46D8CE05BB}"/>
                </a:ext>
              </a:extLst>
            </p:cNvPr>
            <p:cNvSpPr txBox="1"/>
            <p:nvPr/>
          </p:nvSpPr>
          <p:spPr>
            <a:xfrm>
              <a:off x="2763190" y="1942303"/>
              <a:ext cx="1507690" cy="1394080"/>
            </a:xfrm>
            <a:prstGeom prst="rect">
              <a:avLst/>
            </a:prstGeom>
            <a:noFill/>
            <a:ln>
              <a:noFill/>
            </a:ln>
          </p:spPr>
          <p:txBody>
            <a:bodyPr spcFirstLastPara="1" wrap="square" lIns="91440" tIns="0" rIns="91440" bIns="0" anchor="t" anchorCtr="0">
              <a:noAutofit/>
            </a:bodyPr>
            <a:lstStyle>
              <a:defPPr>
                <a:defRPr lang="de-DE"/>
              </a:defPPr>
              <a:lvl1pPr marL="171450" marR="0" lvl="0" indent="-171450" defTabSz="990546" fontAlgn="auto">
                <a:lnSpc>
                  <a:spcPct val="100000"/>
                </a:lnSpc>
                <a:spcBef>
                  <a:spcPts val="0"/>
                </a:spcBef>
                <a:spcAft>
                  <a:spcPts val="0"/>
                </a:spcAft>
                <a:buClr>
                  <a:srgbClr val="000000"/>
                </a:buClr>
                <a:buSzTx/>
                <a:buFont typeface="Wingdings" pitchFamily="2" charset="2"/>
                <a:buChar char="§"/>
                <a:tabLst/>
                <a:defRPr kumimoji="0" sz="1000" i="0" u="none" strike="noStrike" kern="0" cap="none" spc="0" normalizeH="0" baseline="0">
                  <a:ln>
                    <a:noFill/>
                  </a:ln>
                  <a:effectLst/>
                  <a:uLnTx/>
                  <a:uFillTx/>
                  <a:latin typeface="Arial" panose="020B0604020202020204" pitchFamily="34" charset="0"/>
                  <a:cs typeface="Arial" panose="020B0604020202020204" pitchFamily="34" charset="0"/>
                </a:defRPr>
              </a:lvl1pPr>
            </a:lstStyle>
            <a:p>
              <a:pPr>
                <a:buClr>
                  <a:schemeClr val="bg1"/>
                </a:buClr>
              </a:pPr>
              <a:r>
                <a:rPr lang="en-US" sz="800">
                  <a:solidFill>
                    <a:schemeClr val="bg1"/>
                  </a:solidFill>
                  <a:sym typeface="Arial"/>
                </a:rPr>
                <a:t>Architecture</a:t>
              </a:r>
            </a:p>
            <a:p>
              <a:pPr>
                <a:buClr>
                  <a:schemeClr val="bg1"/>
                </a:buClr>
              </a:pPr>
              <a:r>
                <a:rPr lang="en-US" sz="800">
                  <a:solidFill>
                    <a:schemeClr val="bg1"/>
                  </a:solidFill>
                  <a:sym typeface="Arial"/>
                </a:rPr>
                <a:t>Tech Stack</a:t>
              </a:r>
            </a:p>
            <a:p>
              <a:pPr>
                <a:buClr>
                  <a:schemeClr val="bg1"/>
                </a:buClr>
              </a:pPr>
              <a:r>
                <a:rPr lang="en-US" sz="800">
                  <a:solidFill>
                    <a:schemeClr val="bg1"/>
                  </a:solidFill>
                  <a:sym typeface="Arial"/>
                </a:rPr>
                <a:t>Cloud Infrastructure</a:t>
              </a:r>
            </a:p>
            <a:p>
              <a:pPr>
                <a:buClr>
                  <a:schemeClr val="bg1"/>
                </a:buClr>
              </a:pPr>
              <a:r>
                <a:rPr lang="en-US" sz="800">
                  <a:solidFill>
                    <a:schemeClr val="bg1"/>
                  </a:solidFill>
                  <a:sym typeface="Arial"/>
                </a:rPr>
                <a:t>Data Lakes</a:t>
              </a:r>
            </a:p>
            <a:p>
              <a:pPr>
                <a:buClr>
                  <a:schemeClr val="bg1"/>
                </a:buClr>
              </a:pPr>
              <a:r>
                <a:rPr lang="en-US" sz="800">
                  <a:solidFill>
                    <a:schemeClr val="bg1"/>
                  </a:solidFill>
                  <a:sym typeface="Arial"/>
                </a:rPr>
                <a:t>3rd Party Systems</a:t>
              </a:r>
            </a:p>
            <a:p>
              <a:pPr>
                <a:buClr>
                  <a:schemeClr val="bg1"/>
                </a:buClr>
              </a:pPr>
              <a:r>
                <a:rPr lang="en-US" sz="800">
                  <a:solidFill>
                    <a:schemeClr val="bg1"/>
                  </a:solidFill>
                  <a:sym typeface="Arial"/>
                </a:rPr>
                <a:t>Artifacts and assets</a:t>
              </a:r>
            </a:p>
          </p:txBody>
        </p:sp>
        <p:grpSp>
          <p:nvGrpSpPr>
            <p:cNvPr id="27" name="Group 26">
              <a:extLst>
                <a:ext uri="{FF2B5EF4-FFF2-40B4-BE49-F238E27FC236}">
                  <a16:creationId xmlns:a16="http://schemas.microsoft.com/office/drawing/2014/main" id="{9276B293-2976-1D10-A79F-ABB352FB6262}"/>
                </a:ext>
              </a:extLst>
            </p:cNvPr>
            <p:cNvGrpSpPr/>
            <p:nvPr/>
          </p:nvGrpSpPr>
          <p:grpSpPr>
            <a:xfrm>
              <a:off x="2763190" y="1305274"/>
              <a:ext cx="1651279" cy="502563"/>
              <a:chOff x="974523" y="1752625"/>
              <a:chExt cx="1651279" cy="502563"/>
            </a:xfrm>
          </p:grpSpPr>
          <p:sp>
            <p:nvSpPr>
              <p:cNvPr id="11" name="Arrow: Chevron 55">
                <a:extLst>
                  <a:ext uri="{FF2B5EF4-FFF2-40B4-BE49-F238E27FC236}">
                    <a16:creationId xmlns:a16="http://schemas.microsoft.com/office/drawing/2014/main" id="{E01B3714-FEEB-D547-45A1-8F9B6099424F}"/>
                  </a:ext>
                </a:extLst>
              </p:cNvPr>
              <p:cNvSpPr/>
              <p:nvPr/>
            </p:nvSpPr>
            <p:spPr>
              <a:xfrm>
                <a:off x="974523" y="1752625"/>
                <a:ext cx="1651279" cy="502563"/>
              </a:xfrm>
              <a:prstGeom prst="chevron">
                <a:avLst>
                  <a:gd name="adj" fmla="val 28867"/>
                </a:avLst>
              </a:prstGeom>
              <a:solidFill>
                <a:srgbClr val="B02A87">
                  <a:alpha val="40000"/>
                </a:srgbClr>
              </a:solidFill>
              <a:ln w="9525">
                <a:solidFill>
                  <a:srgbClr val="B02A87">
                    <a:alpha val="40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540000" tIns="73152" rIns="72000" bIns="73152" rtlCol="0" anchor="ctr"/>
              <a:lstStyle/>
              <a:p>
                <a:pPr marL="9525" marR="0" lvl="0"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Tech</a:t>
                </a:r>
              </a:p>
            </p:txBody>
          </p:sp>
          <p:sp>
            <p:nvSpPr>
              <p:cNvPr id="24" name="Freihandform: Form 113">
                <a:extLst>
                  <a:ext uri="{FF2B5EF4-FFF2-40B4-BE49-F238E27FC236}">
                    <a16:creationId xmlns:a16="http://schemas.microsoft.com/office/drawing/2014/main" id="{C7FE92B8-5167-0F7B-9086-A5C610DDD0C9}"/>
                  </a:ext>
                </a:extLst>
              </p:cNvPr>
              <p:cNvSpPr>
                <a:spLocks noChangeAspect="1"/>
              </p:cNvSpPr>
              <p:nvPr/>
            </p:nvSpPr>
            <p:spPr>
              <a:xfrm>
                <a:off x="1161815" y="1805906"/>
                <a:ext cx="396000" cy="396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GB">
                  <a:solidFill>
                    <a:schemeClr val="dk1"/>
                  </a:solidFill>
                </a:endParaRPr>
              </a:p>
            </p:txBody>
          </p:sp>
        </p:grpSp>
      </p:grpSp>
      <p:grpSp>
        <p:nvGrpSpPr>
          <p:cNvPr id="35" name="Group 34">
            <a:extLst>
              <a:ext uri="{FF2B5EF4-FFF2-40B4-BE49-F238E27FC236}">
                <a16:creationId xmlns:a16="http://schemas.microsoft.com/office/drawing/2014/main" id="{F41BD917-BE8D-D5A9-7A14-DCC1E695C7E1}"/>
              </a:ext>
            </a:extLst>
          </p:cNvPr>
          <p:cNvGrpSpPr/>
          <p:nvPr/>
        </p:nvGrpSpPr>
        <p:grpSpPr>
          <a:xfrm>
            <a:off x="7163379" y="1777615"/>
            <a:ext cx="1651279" cy="917446"/>
            <a:chOff x="7854415" y="1305274"/>
            <a:chExt cx="1651279" cy="917446"/>
          </a:xfrm>
        </p:grpSpPr>
        <p:sp>
          <p:nvSpPr>
            <p:cNvPr id="2" name="Shape 195">
              <a:extLst>
                <a:ext uri="{FF2B5EF4-FFF2-40B4-BE49-F238E27FC236}">
                  <a16:creationId xmlns:a16="http://schemas.microsoft.com/office/drawing/2014/main" id="{26DAB4C3-5C63-6AC5-9501-99B56EEFAD9C}"/>
                </a:ext>
              </a:extLst>
            </p:cNvPr>
            <p:cNvSpPr txBox="1"/>
            <p:nvPr/>
          </p:nvSpPr>
          <p:spPr>
            <a:xfrm>
              <a:off x="7854415" y="1940538"/>
              <a:ext cx="1581553" cy="282182"/>
            </a:xfrm>
            <a:prstGeom prst="rect">
              <a:avLst/>
            </a:prstGeom>
            <a:noFill/>
            <a:ln>
              <a:noFill/>
            </a:ln>
          </p:spPr>
          <p:txBody>
            <a:bodyPr spcFirstLastPara="1" wrap="square" lIns="91440" tIns="0" rIns="91440" bIns="0" anchor="t" anchorCtr="0">
              <a:noAutofit/>
            </a:bodyPr>
            <a:lstStyle/>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kumimoji="0" lang="en-GB"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Run, Support the Platform</a:t>
              </a:r>
            </a:p>
            <a:p>
              <a:pPr marL="171450" marR="0" lvl="0" indent="-171450" algn="l" defTabSz="990546" rtl="0" eaLnBrk="1" fontAlgn="auto" latinLnBrk="0" hangingPunct="1">
                <a:lnSpc>
                  <a:spcPct val="100000"/>
                </a:lnSpc>
                <a:spcBef>
                  <a:spcPts val="0"/>
                </a:spcBef>
                <a:spcAft>
                  <a:spcPts val="0"/>
                </a:spcAft>
                <a:buClr>
                  <a:schemeClr val="bg1"/>
                </a:buClr>
                <a:buSzTx/>
                <a:buFont typeface="Wingdings" pitchFamily="2" charset="2"/>
                <a:buChar char="§"/>
                <a:tabLst/>
                <a:defRPr/>
              </a:pPr>
              <a:r>
                <a:rPr kumimoji="0" lang="en-GB"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Managed Services</a:t>
              </a:r>
              <a:endParaRPr kumimoji="0" lang="en-US" sz="80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endParaRPr>
            </a:p>
          </p:txBody>
        </p:sp>
        <p:grpSp>
          <p:nvGrpSpPr>
            <p:cNvPr id="30" name="Group 29">
              <a:extLst>
                <a:ext uri="{FF2B5EF4-FFF2-40B4-BE49-F238E27FC236}">
                  <a16:creationId xmlns:a16="http://schemas.microsoft.com/office/drawing/2014/main" id="{5010CF6E-0C27-1E36-3312-FA5C3117D230}"/>
                </a:ext>
              </a:extLst>
            </p:cNvPr>
            <p:cNvGrpSpPr/>
            <p:nvPr/>
          </p:nvGrpSpPr>
          <p:grpSpPr>
            <a:xfrm>
              <a:off x="7854415" y="1305274"/>
              <a:ext cx="1651279" cy="502563"/>
              <a:chOff x="974523" y="3585661"/>
              <a:chExt cx="1651279" cy="502563"/>
            </a:xfrm>
          </p:grpSpPr>
          <p:sp>
            <p:nvSpPr>
              <p:cNvPr id="4" name="Arrow: Chevron 59">
                <a:extLst>
                  <a:ext uri="{FF2B5EF4-FFF2-40B4-BE49-F238E27FC236}">
                    <a16:creationId xmlns:a16="http://schemas.microsoft.com/office/drawing/2014/main" id="{35747B11-FC45-FBE6-A12C-05E47EA0FCD9}"/>
                  </a:ext>
                </a:extLst>
              </p:cNvPr>
              <p:cNvSpPr/>
              <p:nvPr/>
            </p:nvSpPr>
            <p:spPr>
              <a:xfrm>
                <a:off x="974523" y="3585661"/>
                <a:ext cx="1651279" cy="502563"/>
              </a:xfrm>
              <a:prstGeom prst="chevron">
                <a:avLst>
                  <a:gd name="adj" fmla="val 28867"/>
                </a:avLst>
              </a:prstGeom>
              <a:solidFill>
                <a:srgbClr val="B02A87"/>
              </a:solidFill>
              <a:ln w="9525">
                <a:solidFill>
                  <a:srgbClr val="B02A8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540000" tIns="73152" rIns="73152" bIns="73152" rtlCol="0" anchor="ctr"/>
              <a:lstStyle/>
              <a:p>
                <a:pPr marL="9525" marR="0" lvl="0"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Run</a:t>
                </a:r>
              </a:p>
            </p:txBody>
          </p:sp>
          <p:sp>
            <p:nvSpPr>
              <p:cNvPr id="25" name="Freihandform: Form 133">
                <a:extLst>
                  <a:ext uri="{FF2B5EF4-FFF2-40B4-BE49-F238E27FC236}">
                    <a16:creationId xmlns:a16="http://schemas.microsoft.com/office/drawing/2014/main" id="{61F6C994-513F-FECF-7BCA-7E6BC451A3B2}"/>
                  </a:ext>
                </a:extLst>
              </p:cNvPr>
              <p:cNvSpPr>
                <a:spLocks noChangeAspect="1"/>
              </p:cNvSpPr>
              <p:nvPr/>
            </p:nvSpPr>
            <p:spPr>
              <a:xfrm>
                <a:off x="1143815" y="3620942"/>
                <a:ext cx="432000" cy="432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grpSp>
      </p:grpSp>
    </p:spTree>
    <p:extLst>
      <p:ext uri="{BB962C8B-B14F-4D97-AF65-F5344CB8AC3E}">
        <p14:creationId xmlns:p14="http://schemas.microsoft.com/office/powerpoint/2010/main" val="3566801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6DE38-710B-1A72-9BD0-55E93E721D26}"/>
            </a:ext>
          </a:extLst>
        </p:cNvPr>
        <p:cNvGrpSpPr/>
        <p:nvPr/>
      </p:nvGrpSpPr>
      <p:grpSpPr>
        <a:xfrm>
          <a:off x="0" y="0"/>
          <a:ext cx="0" cy="0"/>
          <a:chOff x="0" y="0"/>
          <a:chExt cx="0" cy="0"/>
        </a:xfrm>
      </p:grpSpPr>
      <p:sp>
        <p:nvSpPr>
          <p:cNvPr id="4" name="Rechteck 7">
            <a:extLst>
              <a:ext uri="{FF2B5EF4-FFF2-40B4-BE49-F238E27FC236}">
                <a16:creationId xmlns:a16="http://schemas.microsoft.com/office/drawing/2014/main" id="{98B1442B-6763-145F-E14F-58A1B758B2B3}"/>
              </a:ext>
            </a:extLst>
          </p:cNvPr>
          <p:cNvSpPr/>
          <p:nvPr/>
        </p:nvSpPr>
        <p:spPr>
          <a:xfrm>
            <a:off x="185738" y="447964"/>
            <a:ext cx="8772525" cy="4509799"/>
          </a:xfrm>
          <a:prstGeom prst="rect">
            <a:avLst/>
          </a:prstGeom>
          <a:blipFill>
            <a:blip r:embed="rId4"/>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tx1"/>
              </a:solidFill>
            </a:endParaRPr>
          </a:p>
        </p:txBody>
      </p:sp>
      <p:graphicFrame>
        <p:nvGraphicFramePr>
          <p:cNvPr id="29" name="Table 29">
            <a:extLst>
              <a:ext uri="{FF2B5EF4-FFF2-40B4-BE49-F238E27FC236}">
                <a16:creationId xmlns:a16="http://schemas.microsoft.com/office/drawing/2014/main" id="{29F07DAF-2A3B-9F48-FCDF-E6394039F9D9}"/>
              </a:ext>
            </a:extLst>
          </p:cNvPr>
          <p:cNvGraphicFramePr>
            <a:graphicFrameLocks noGrp="1"/>
          </p:cNvGraphicFramePr>
          <p:nvPr>
            <p:extLst>
              <p:ext uri="{D42A27DB-BD31-4B8C-83A1-F6EECF244321}">
                <p14:modId xmlns:p14="http://schemas.microsoft.com/office/powerpoint/2010/main" val="3310325230"/>
              </p:ext>
            </p:extLst>
          </p:nvPr>
        </p:nvGraphicFramePr>
        <p:xfrm>
          <a:off x="305599" y="1039317"/>
          <a:ext cx="8498589" cy="3699172"/>
        </p:xfrm>
        <a:graphic>
          <a:graphicData uri="http://schemas.openxmlformats.org/drawingml/2006/table">
            <a:tbl>
              <a:tblPr firstRow="1" bandRow="1">
                <a:tableStyleId>{D27102A9-8310-4765-A935-A1911B00CA55}</a:tableStyleId>
              </a:tblPr>
              <a:tblGrid>
                <a:gridCol w="826395">
                  <a:extLst>
                    <a:ext uri="{9D8B030D-6E8A-4147-A177-3AD203B41FA5}">
                      <a16:colId xmlns:a16="http://schemas.microsoft.com/office/drawing/2014/main" val="3441731310"/>
                    </a:ext>
                  </a:extLst>
                </a:gridCol>
                <a:gridCol w="1152604">
                  <a:extLst>
                    <a:ext uri="{9D8B030D-6E8A-4147-A177-3AD203B41FA5}">
                      <a16:colId xmlns:a16="http://schemas.microsoft.com/office/drawing/2014/main" val="758679537"/>
                    </a:ext>
                  </a:extLst>
                </a:gridCol>
                <a:gridCol w="1158507">
                  <a:extLst>
                    <a:ext uri="{9D8B030D-6E8A-4147-A177-3AD203B41FA5}">
                      <a16:colId xmlns:a16="http://schemas.microsoft.com/office/drawing/2014/main" val="3606990405"/>
                    </a:ext>
                  </a:extLst>
                </a:gridCol>
                <a:gridCol w="1153493">
                  <a:extLst>
                    <a:ext uri="{9D8B030D-6E8A-4147-A177-3AD203B41FA5}">
                      <a16:colId xmlns:a16="http://schemas.microsoft.com/office/drawing/2014/main" val="328900510"/>
                    </a:ext>
                  </a:extLst>
                </a:gridCol>
                <a:gridCol w="1221443">
                  <a:extLst>
                    <a:ext uri="{9D8B030D-6E8A-4147-A177-3AD203B41FA5}">
                      <a16:colId xmlns:a16="http://schemas.microsoft.com/office/drawing/2014/main" val="4014130359"/>
                    </a:ext>
                  </a:extLst>
                </a:gridCol>
                <a:gridCol w="997601">
                  <a:extLst>
                    <a:ext uri="{9D8B030D-6E8A-4147-A177-3AD203B41FA5}">
                      <a16:colId xmlns:a16="http://schemas.microsoft.com/office/drawing/2014/main" val="3928386693"/>
                    </a:ext>
                  </a:extLst>
                </a:gridCol>
                <a:gridCol w="994273">
                  <a:extLst>
                    <a:ext uri="{9D8B030D-6E8A-4147-A177-3AD203B41FA5}">
                      <a16:colId xmlns:a16="http://schemas.microsoft.com/office/drawing/2014/main" val="2572389001"/>
                    </a:ext>
                  </a:extLst>
                </a:gridCol>
                <a:gridCol w="994273">
                  <a:extLst>
                    <a:ext uri="{9D8B030D-6E8A-4147-A177-3AD203B41FA5}">
                      <a16:colId xmlns:a16="http://schemas.microsoft.com/office/drawing/2014/main" val="1885143047"/>
                    </a:ext>
                  </a:extLst>
                </a:gridCol>
              </a:tblGrid>
              <a:tr h="405049">
                <a:tc>
                  <a:txBody>
                    <a:bodyPr/>
                    <a:lstStyle/>
                    <a:p>
                      <a:pPr algn="ctr"/>
                      <a:endParaRPr lang="en-GB" sz="1000">
                        <a:solidFill>
                          <a:schemeClr val="bg1"/>
                        </a:solidFill>
                        <a:latin typeface="+mj-lt"/>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900">
                          <a:solidFill>
                            <a:schemeClr val="bg1"/>
                          </a:solidFill>
                          <a:latin typeface="+mj-lt"/>
                        </a:rPr>
                        <a:t>Strategy</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EC628B"/>
                    </a:solidFill>
                  </a:tcPr>
                </a:tc>
                <a:tc>
                  <a:txBody>
                    <a:bodyPr/>
                    <a:lstStyle/>
                    <a:p>
                      <a:pPr algn="ctr"/>
                      <a:r>
                        <a:rPr lang="en-GB" sz="900">
                          <a:solidFill>
                            <a:schemeClr val="bg1"/>
                          </a:solidFill>
                          <a:latin typeface="+mj-lt"/>
                        </a:rPr>
                        <a:t>Product Strategy</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EC628B"/>
                    </a:solidFill>
                  </a:tcPr>
                </a:tc>
                <a:tc>
                  <a:txBody>
                    <a:bodyPr/>
                    <a:lstStyle/>
                    <a:p>
                      <a:pPr algn="ctr"/>
                      <a:r>
                        <a:rPr lang="en-GB" sz="900">
                          <a:solidFill>
                            <a:schemeClr val="bg1"/>
                          </a:solidFill>
                          <a:latin typeface="+mj-lt"/>
                        </a:rPr>
                        <a:t>Architecture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B02A87"/>
                    </a:solidFill>
                  </a:tcPr>
                </a:tc>
                <a:tc>
                  <a:txBody>
                    <a:bodyPr/>
                    <a:lstStyle/>
                    <a:p>
                      <a:pPr algn="ctr"/>
                      <a:r>
                        <a:rPr lang="en-GB" sz="900">
                          <a:solidFill>
                            <a:schemeClr val="bg1"/>
                          </a:solidFill>
                          <a:latin typeface="+mj-lt"/>
                        </a:rPr>
                        <a:t>Build</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B02A87"/>
                    </a:solidFill>
                  </a:tcPr>
                </a:tc>
                <a:tc>
                  <a:txBody>
                    <a:bodyPr/>
                    <a:lstStyle/>
                    <a:p>
                      <a:pPr algn="ctr"/>
                      <a:r>
                        <a:rPr lang="en-GB" sz="900">
                          <a:solidFill>
                            <a:schemeClr val="bg1"/>
                          </a:solidFill>
                          <a:latin typeface="+mj-lt"/>
                        </a:rPr>
                        <a:t>Migration</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B02A87"/>
                    </a:solidFill>
                  </a:tcPr>
                </a:tc>
                <a:tc>
                  <a:txBody>
                    <a:bodyPr/>
                    <a:lstStyle/>
                    <a:p>
                      <a:pPr algn="ctr"/>
                      <a:r>
                        <a:rPr lang="en-GB" sz="900">
                          <a:solidFill>
                            <a:schemeClr val="bg1"/>
                          </a:solidFill>
                          <a:latin typeface="+mj-lt"/>
                        </a:rPr>
                        <a:t>Operations &amp; Maintenance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1"/>
                    </a:solidFill>
                  </a:tcPr>
                </a:tc>
                <a:tc>
                  <a:txBody>
                    <a:bodyPr/>
                    <a:lstStyle/>
                    <a:p>
                      <a:pPr algn="ctr"/>
                      <a:r>
                        <a:rPr lang="en-GB" sz="900">
                          <a:solidFill>
                            <a:schemeClr val="bg1"/>
                          </a:solidFill>
                          <a:latin typeface="+mj-lt"/>
                        </a:rPr>
                        <a:t>Client Self Sufficiency</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507557896"/>
                  </a:ext>
                </a:extLst>
              </a:tr>
              <a:tr h="679985">
                <a:tc>
                  <a:txBody>
                    <a:bodyPr/>
                    <a:lstStyle/>
                    <a:p>
                      <a:pPr algn="ctr"/>
                      <a:r>
                        <a:rPr lang="en-GB" sz="800" b="1">
                          <a:solidFill>
                            <a:schemeClr val="bg1"/>
                          </a:solidFill>
                          <a:latin typeface="+mj-lt"/>
                        </a:rPr>
                        <a:t>Definition / Components</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Business market positioning</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Digital transformation objectives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Future-proof target scenario</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CBS selection</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Target Banking products </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E2E impact in current ecosystem</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Modernisation objectives</a:t>
                      </a: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Functional Components</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Technical Platform and Technical Validation</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Partner Ecosystem Definition</a:t>
                      </a: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600">
                          <a:solidFill>
                            <a:schemeClr val="bg1"/>
                          </a:solidFill>
                          <a:effectLst/>
                          <a:latin typeface="+mj-lt"/>
                          <a:ea typeface="Calibri" panose="020F0502020204030204" pitchFamily="34" charset="0"/>
                          <a:cs typeface="Tunga" panose="020B0502040204020203" pitchFamily="34" charset="0"/>
                        </a:rPr>
                        <a:t>Architecture &amp; </a:t>
                      </a:r>
                      <a:r>
                        <a:rPr lang="en-GB" sz="600">
                          <a:solidFill>
                            <a:schemeClr val="bg1"/>
                          </a:solidFill>
                          <a:effectLst/>
                          <a:latin typeface="+mj-lt"/>
                          <a:cs typeface="Tunga" panose="020B0502040204020203" pitchFamily="34" charset="0"/>
                        </a:rPr>
                        <a:t>Orchestration</a:t>
                      </a:r>
                      <a:endParaRPr lang="en-GB" sz="600">
                        <a:solidFill>
                          <a:schemeClr val="bg1"/>
                        </a:solidFill>
                        <a:effectLst/>
                        <a:latin typeface="+mj-lt"/>
                        <a:ea typeface="Calibri" panose="020F0502020204030204" pitchFamily="34" charset="0"/>
                        <a:cs typeface="Tunga" panose="020B0502040204020203" pitchFamily="34" charset="0"/>
                      </a:endParaRP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Functional Dev </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E2E Integration</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Rollout to production</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Stakeholders' coordination</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Migration Functional Scope</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Migration Strategy</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Migration Execution</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Production support</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Maintenance</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Continuous improvements</a:t>
                      </a:r>
                    </a:p>
                    <a:p>
                      <a:pPr marL="108000" indent="-108000" algn="l">
                        <a:buFont typeface="Wingdings" panose="05000000000000000000" pitchFamily="2" charset="2"/>
                        <a:buChar char="§"/>
                      </a:pP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a:buFont typeface="Wingdings" panose="05000000000000000000" pitchFamily="2" charset="2"/>
                        <a:buChar char="§"/>
                      </a:pPr>
                      <a:r>
                        <a:rPr lang="en-GB" sz="500">
                          <a:solidFill>
                            <a:schemeClr val="bg1"/>
                          </a:solidFill>
                          <a:latin typeface="+mj-lt"/>
                        </a:rPr>
                        <a:t>Combined SI &amp; Client roles in key positions</a:t>
                      </a:r>
                    </a:p>
                    <a:p>
                      <a:pPr marL="108000" indent="-108000" algn="l">
                        <a:buFont typeface="Wingdings" panose="05000000000000000000" pitchFamily="2" charset="2"/>
                        <a:buChar char="§"/>
                      </a:pPr>
                      <a:r>
                        <a:rPr lang="en-GB" sz="500">
                          <a:solidFill>
                            <a:schemeClr val="bg1"/>
                          </a:solidFill>
                          <a:latin typeface="+mj-lt"/>
                        </a:rPr>
                        <a:t>Team structure evolution throughout project life-cycle</a:t>
                      </a:r>
                    </a:p>
                    <a:p>
                      <a:pPr marL="108000" indent="-108000" algn="l">
                        <a:buFont typeface="Wingdings" panose="05000000000000000000" pitchFamily="2" charset="2"/>
                        <a:buChar char="§"/>
                      </a:pPr>
                      <a:r>
                        <a:rPr lang="en-GB" sz="500">
                          <a:solidFill>
                            <a:schemeClr val="bg1"/>
                          </a:solidFill>
                          <a:latin typeface="+mj-lt"/>
                        </a:rPr>
                        <a:t>Collaboration on client’s enablement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911216423"/>
                  </a:ext>
                </a:extLst>
              </a:tr>
              <a:tr h="912175">
                <a:tc>
                  <a:txBody>
                    <a:bodyPr/>
                    <a:lstStyle/>
                    <a:p>
                      <a:pPr algn="ctr"/>
                      <a:r>
                        <a:rPr lang="en-GB" sz="800" b="1">
                          <a:solidFill>
                            <a:schemeClr val="bg1"/>
                          </a:solidFill>
                          <a:latin typeface="+mj-lt"/>
                        </a:rPr>
                        <a:t>Outcomes</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Business  objectives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Business Cases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Functional blueprint</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Technical blueprint</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Infrastructure blueprint</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Organisation blueprint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Product lifecycle</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Technical </a:t>
                      </a:r>
                      <a:r>
                        <a:rPr lang="en-GB" sz="600" kern="1200" err="1">
                          <a:solidFill>
                            <a:schemeClr val="bg1"/>
                          </a:solidFill>
                          <a:effectLst/>
                          <a:latin typeface="+mj-lt"/>
                          <a:cs typeface="Tunga" panose="020B0502040204020203" pitchFamily="34" charset="0"/>
                        </a:rPr>
                        <a:t>PoCs</a:t>
                      </a:r>
                      <a:endParaRPr lang="en-GB" sz="600" kern="1200">
                        <a:solidFill>
                          <a:schemeClr val="bg1"/>
                        </a:solidFill>
                        <a:effectLst/>
                        <a:latin typeface="+mj-lt"/>
                        <a:cs typeface="Tunga" panose="020B0502040204020203" pitchFamily="34" charset="0"/>
                      </a:endParaRP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HL Customer Journey</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HL Architecture</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HL SW Engineering</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HL Operating model</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HL Functional Arch</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HL Technical Arch</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Infra requirements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3</a:t>
                      </a:r>
                      <a:r>
                        <a:rPr lang="en-GB" sz="600" kern="1200" baseline="30000">
                          <a:solidFill>
                            <a:schemeClr val="bg1"/>
                          </a:solidFill>
                          <a:effectLst/>
                          <a:latin typeface="+mj-lt"/>
                          <a:cs typeface="Tunga" panose="020B0502040204020203" pitchFamily="34" charset="0"/>
                        </a:rPr>
                        <a:t>rd</a:t>
                      </a:r>
                      <a:r>
                        <a:rPr lang="en-GB" sz="600" kern="1200">
                          <a:solidFill>
                            <a:schemeClr val="bg1"/>
                          </a:solidFill>
                          <a:effectLst/>
                          <a:latin typeface="+mj-lt"/>
                          <a:cs typeface="Tunga" panose="020B0502040204020203" pitchFamily="34" charset="0"/>
                        </a:rPr>
                        <a:t> Party evaluation</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Project plan</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Funct &amp; Tech document</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E2E Build</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Systems / Partners Integrat</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Smart Contracts Development</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Infra setup</a:t>
                      </a:r>
                    </a:p>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600">
                          <a:solidFill>
                            <a:schemeClr val="bg1"/>
                          </a:solidFill>
                          <a:effectLst/>
                          <a:latin typeface="+mj-lt"/>
                          <a:cs typeface="Tunga" panose="020B0502040204020203" pitchFamily="34" charset="0"/>
                        </a:rPr>
                        <a:t>Testing &amp; Deployment</a:t>
                      </a:r>
                    </a:p>
                    <a:p>
                      <a:pPr marL="108000" indent="-108000" algn="l">
                        <a:buFont typeface="Wingdings" panose="05000000000000000000" pitchFamily="2" charset="2"/>
                        <a:buChar char="§"/>
                      </a:pPr>
                      <a:r>
                        <a:rPr lang="en-GB" sz="600">
                          <a:solidFill>
                            <a:schemeClr val="bg1"/>
                          </a:solidFill>
                          <a:effectLst/>
                          <a:latin typeface="+mj-lt"/>
                          <a:cs typeface="Tunga" panose="020B0502040204020203" pitchFamily="34" charset="0"/>
                        </a:rPr>
                        <a:t>Operating model</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08000" indent="-108000" algn="l">
                        <a:buFont typeface="Wingdings" panose="05000000000000000000" pitchFamily="2" charset="2"/>
                        <a:buChar char="§"/>
                      </a:pPr>
                      <a:r>
                        <a:rPr lang="en-GB" sz="600">
                          <a:solidFill>
                            <a:schemeClr val="bg1"/>
                          </a:solidFill>
                          <a:effectLst/>
                          <a:latin typeface="+mj-lt"/>
                          <a:cs typeface="Tunga" panose="020B0502040204020203" pitchFamily="34" charset="0"/>
                        </a:rPr>
                        <a:t>E2E Processes redefinition</a:t>
                      </a:r>
                    </a:p>
                    <a:p>
                      <a:pPr marL="108000" indent="-108000" algn="l">
                        <a:buFont typeface="Wingdings" panose="05000000000000000000" pitchFamily="2" charset="2"/>
                        <a:buChar char="§"/>
                      </a:pPr>
                      <a:r>
                        <a:rPr lang="en-GB" sz="600">
                          <a:solidFill>
                            <a:schemeClr val="bg1"/>
                          </a:solidFill>
                          <a:effectLst/>
                          <a:latin typeface="+mj-lt"/>
                          <a:cs typeface="Tunga" panose="020B0502040204020203" pitchFamily="34" charset="0"/>
                        </a:rPr>
                        <a:t>Target Systems analysis</a:t>
                      </a:r>
                    </a:p>
                    <a:p>
                      <a:pPr marL="108000" indent="-108000" algn="l">
                        <a:buFont typeface="Wingdings" panose="05000000000000000000" pitchFamily="2" charset="2"/>
                        <a:buChar char="§"/>
                      </a:pPr>
                      <a:r>
                        <a:rPr lang="en-GB" sz="600">
                          <a:solidFill>
                            <a:schemeClr val="bg1"/>
                          </a:solidFill>
                          <a:effectLst/>
                          <a:latin typeface="+mj-lt"/>
                          <a:cs typeface="Tunga" panose="020B0502040204020203" pitchFamily="34" charset="0"/>
                        </a:rPr>
                        <a:t>Gap Analysis</a:t>
                      </a:r>
                    </a:p>
                    <a:p>
                      <a:pPr marL="108000" indent="-108000" algn="l">
                        <a:buFont typeface="Wingdings" panose="05000000000000000000" pitchFamily="2" charset="2"/>
                        <a:buChar char="§"/>
                      </a:pPr>
                      <a:r>
                        <a:rPr lang="en-GB" sz="600">
                          <a:solidFill>
                            <a:schemeClr val="bg1"/>
                          </a:solidFill>
                          <a:effectLst/>
                          <a:latin typeface="+mj-lt"/>
                          <a:cs typeface="Tunga" panose="020B0502040204020203" pitchFamily="34" charset="0"/>
                        </a:rPr>
                        <a:t>Data Migration</a:t>
                      </a:r>
                      <a:endParaRPr lang="en-GB" sz="6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Problem Mgmt</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Incident Mgmt</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Change Mgmt</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Communication with 3</a:t>
                      </a:r>
                      <a:r>
                        <a:rPr lang="en-GB" sz="600" baseline="30000">
                          <a:solidFill>
                            <a:schemeClr val="bg1"/>
                          </a:solidFill>
                          <a:effectLst/>
                          <a:latin typeface="+mj-lt"/>
                          <a:ea typeface="Calibri" panose="020F0502020204030204" pitchFamily="34" charset="0"/>
                          <a:cs typeface="Tunga" panose="020B0502040204020203" pitchFamily="34" charset="0"/>
                        </a:rPr>
                        <a:t>rd</a:t>
                      </a:r>
                      <a:r>
                        <a:rPr lang="en-GB" sz="600">
                          <a:solidFill>
                            <a:schemeClr val="bg1"/>
                          </a:solidFill>
                          <a:effectLst/>
                          <a:latin typeface="+mj-lt"/>
                          <a:ea typeface="Calibri" panose="020F0502020204030204" pitchFamily="34" charset="0"/>
                          <a:cs typeface="Tunga" panose="020B0502040204020203" pitchFamily="34" charset="0"/>
                        </a:rPr>
                        <a:t> Party vendors </a:t>
                      </a:r>
                    </a:p>
                    <a:p>
                      <a:pPr marL="108000" indent="-108000" algn="l">
                        <a:buFont typeface="Wingdings" panose="05000000000000000000" pitchFamily="2" charset="2"/>
                        <a:buChar char="§"/>
                      </a:pPr>
                      <a:endParaRPr lang="en-GB" sz="6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08000" indent="-108000" algn="l">
                        <a:buFont typeface="Wingdings" panose="05000000000000000000" pitchFamily="2" charset="2"/>
                        <a:buChar char="§"/>
                      </a:pPr>
                      <a:r>
                        <a:rPr lang="en-GB" sz="500">
                          <a:solidFill>
                            <a:schemeClr val="bg1"/>
                          </a:solidFill>
                          <a:latin typeface="+mj-lt"/>
                        </a:rPr>
                        <a:t>Routine, Structures &amp; Organisational plan</a:t>
                      </a:r>
                    </a:p>
                    <a:p>
                      <a:pPr marL="108000" indent="-108000" algn="l">
                        <a:buFont typeface="Wingdings" panose="05000000000000000000" pitchFamily="2" charset="2"/>
                        <a:buChar char="§"/>
                      </a:pPr>
                      <a:r>
                        <a:rPr lang="en-GB" sz="500">
                          <a:solidFill>
                            <a:schemeClr val="bg1"/>
                          </a:solidFill>
                          <a:latin typeface="+mj-lt"/>
                        </a:rPr>
                        <a:t>Knowledge Transfer</a:t>
                      </a:r>
                    </a:p>
                    <a:p>
                      <a:pPr marL="108000" indent="-108000" algn="l">
                        <a:buFont typeface="Wingdings" panose="05000000000000000000" pitchFamily="2" charset="2"/>
                        <a:buChar char="§"/>
                      </a:pPr>
                      <a:r>
                        <a:rPr lang="en-GB" sz="500">
                          <a:solidFill>
                            <a:schemeClr val="bg1"/>
                          </a:solidFill>
                          <a:latin typeface="+mj-lt"/>
                        </a:rPr>
                        <a:t>Validation</a:t>
                      </a:r>
                    </a:p>
                    <a:p>
                      <a:pPr marL="108000" indent="-108000" algn="l">
                        <a:buFont typeface="Wingdings" panose="05000000000000000000" pitchFamily="2" charset="2"/>
                        <a:buChar char="§"/>
                      </a:pPr>
                      <a:r>
                        <a:rPr lang="en-GB" sz="500">
                          <a:solidFill>
                            <a:schemeClr val="bg1"/>
                          </a:solidFill>
                          <a:latin typeface="+mj-lt"/>
                        </a:rPr>
                        <a:t>Shadowing / Reverse Shadowing</a:t>
                      </a:r>
                    </a:p>
                    <a:p>
                      <a:pPr marL="108000" indent="-108000" algn="l">
                        <a:buFont typeface="Wingdings" panose="05000000000000000000" pitchFamily="2" charset="2"/>
                        <a:buChar char="§"/>
                      </a:pPr>
                      <a:r>
                        <a:rPr lang="en-GB" sz="500">
                          <a:solidFill>
                            <a:schemeClr val="bg1"/>
                          </a:solidFill>
                          <a:latin typeface="+mj-lt"/>
                        </a:rPr>
                        <a:t>Hypercare Plan</a:t>
                      </a:r>
                    </a:p>
                    <a:p>
                      <a:pPr marL="108000" indent="-108000" algn="l">
                        <a:buFont typeface="Wingdings" panose="05000000000000000000" pitchFamily="2" charset="2"/>
                        <a:buChar char="§"/>
                      </a:pPr>
                      <a:r>
                        <a:rPr lang="en-GB" sz="500">
                          <a:solidFill>
                            <a:schemeClr val="bg1"/>
                          </a:solidFill>
                          <a:latin typeface="+mj-lt"/>
                        </a:rPr>
                        <a:t>Strong Exchange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412013645"/>
                  </a:ext>
                </a:extLst>
              </a:tr>
              <a:tr h="911360">
                <a:tc>
                  <a:txBody>
                    <a:bodyPr/>
                    <a:lstStyle/>
                    <a:p>
                      <a:pPr algn="ctr"/>
                      <a:r>
                        <a:rPr lang="en-GB" sz="900" b="1">
                          <a:solidFill>
                            <a:schemeClr val="bg1"/>
                          </a:solidFill>
                          <a:latin typeface="+mj-lt"/>
                        </a:rPr>
                        <a:t>GFT USP</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i="0" kern="100">
                          <a:solidFill>
                            <a:srgbClr val="FFFFFF"/>
                          </a:solidFill>
                          <a:latin typeface="+mj-lt"/>
                          <a:ea typeface="Calibri" panose="020F0502020204030204" pitchFamily="34" charset="0"/>
                          <a:cs typeface="Times New Roman" panose="02020603050405020304" pitchFamily="18" charset="0"/>
                        </a:rPr>
                        <a:t>Ability to work with strategy partners through an array of real-world examples</a:t>
                      </a:r>
                      <a:endParaRPr lang="en-PL" sz="600" i="0" kern="100">
                        <a:solidFill>
                          <a:srgbClr val="FFFFFF"/>
                        </a:solidFill>
                        <a:latin typeface="+mj-lt"/>
                        <a:ea typeface="Calibri" panose="020F0502020204030204" pitchFamily="34" charset="0"/>
                        <a:cs typeface="Times New Roman" panose="02020603050405020304" pitchFamily="18"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2"/>
                    </a:solidFill>
                  </a:tcPr>
                </a:tc>
                <a:tc>
                  <a:txBody>
                    <a:bodyPr/>
                    <a:lstStyle/>
                    <a:p>
                      <a:pPr marL="0" indent="0" algn="l">
                        <a:buSzPts val="1000"/>
                        <a:buFont typeface="Arial" panose="020B0604020202020204" pitchFamily="34" charset="0"/>
                        <a:buNone/>
                        <a:tabLst>
                          <a:tab pos="914400" algn="l"/>
                        </a:tabLst>
                      </a:pPr>
                      <a:r>
                        <a:rPr lang="en-GB" sz="600" i="0" kern="100">
                          <a:solidFill>
                            <a:srgbClr val="FFFFFF"/>
                          </a:solidFill>
                          <a:latin typeface="+mj-lt"/>
                          <a:ea typeface="Calibri" panose="020F0502020204030204" pitchFamily="34" charset="0"/>
                          <a:cs typeface="Times New Roman" panose="02020603050405020304" pitchFamily="18" charset="0"/>
                        </a:rPr>
                        <a:t>Deep Functional banking product lifecycle knowledge &amp; experience and E2E business </a:t>
                      </a:r>
                      <a:r>
                        <a:rPr lang="en-GB" sz="600" i="0" kern="100" noProof="0">
                          <a:solidFill>
                            <a:srgbClr val="FFFFFF"/>
                          </a:solidFill>
                          <a:latin typeface="+mj-lt"/>
                          <a:ea typeface="Calibri" panose="020F0502020204030204" pitchFamily="34" charset="0"/>
                          <a:cs typeface="Times New Roman" panose="02020603050405020304" pitchFamily="18" charset="0"/>
                        </a:rPr>
                        <a:t>process</a:t>
                      </a:r>
                      <a:r>
                        <a:rPr lang="en-GB" sz="600" i="0" kern="100">
                          <a:solidFill>
                            <a:srgbClr val="FFFFFF"/>
                          </a:solidFill>
                          <a:latin typeface="+mj-lt"/>
                          <a:ea typeface="Calibri" panose="020F0502020204030204" pitchFamily="34" charset="0"/>
                          <a:cs typeface="Times New Roman" panose="02020603050405020304" pitchFamily="18" charset="0"/>
                        </a:rPr>
                        <a:t> design</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600" i="0" kern="100">
                          <a:solidFill>
                            <a:srgbClr val="FFFFFF"/>
                          </a:solidFill>
                          <a:latin typeface="+mj-lt"/>
                          <a:ea typeface="Calibri" panose="020F0502020204030204" pitchFamily="34" charset="0"/>
                          <a:cs typeface="Times New Roman" panose="02020603050405020304" pitchFamily="18" charset="0"/>
                        </a:rPr>
                        <a:t>Experience in ali</a:t>
                      </a:r>
                      <a:r>
                        <a:rPr lang="en-PL" sz="600" i="0" kern="100">
                          <a:solidFill>
                            <a:srgbClr val="FFFFFF"/>
                          </a:solidFill>
                          <a:latin typeface="+mj-lt"/>
                          <a:ea typeface="Calibri" panose="020F0502020204030204" pitchFamily="34" charset="0"/>
                          <a:cs typeface="Times New Roman" panose="02020603050405020304" pitchFamily="18" charset="0"/>
                        </a:rPr>
                        <a:t>gning technology capabilities with business objectives and requirement</a:t>
                      </a:r>
                      <a:r>
                        <a:rPr lang="en-GB" sz="600" i="0" kern="100">
                          <a:solidFill>
                            <a:srgbClr val="FFFFFF"/>
                          </a:solidFill>
                          <a:latin typeface="+mj-lt"/>
                          <a:ea typeface="Calibri" panose="020F0502020204030204" pitchFamily="34" charset="0"/>
                          <a:cs typeface="Times New Roman" panose="02020603050405020304" pitchFamily="18" charset="0"/>
                        </a:rPr>
                        <a:t>s, including 3</a:t>
                      </a:r>
                      <a:r>
                        <a:rPr lang="en-GB" sz="600" i="0" kern="100" baseline="30000">
                          <a:solidFill>
                            <a:srgbClr val="FFFFFF"/>
                          </a:solidFill>
                          <a:latin typeface="+mj-lt"/>
                          <a:ea typeface="Calibri" panose="020F0502020204030204" pitchFamily="34" charset="0"/>
                          <a:cs typeface="Times New Roman" panose="02020603050405020304" pitchFamily="18" charset="0"/>
                        </a:rPr>
                        <a:t>rd</a:t>
                      </a:r>
                      <a:r>
                        <a:rPr lang="en-GB" sz="600" i="0" kern="100">
                          <a:solidFill>
                            <a:srgbClr val="FFFFFF"/>
                          </a:solidFill>
                          <a:latin typeface="+mj-lt"/>
                          <a:ea typeface="Calibri" panose="020F0502020204030204" pitchFamily="34" charset="0"/>
                          <a:cs typeface="Times New Roman" panose="02020603050405020304" pitchFamily="18" charset="0"/>
                        </a:rPr>
                        <a:t> party integrations</a:t>
                      </a:r>
                      <a:endParaRPr lang="es-ES" sz="600" i="0" kern="100">
                        <a:solidFill>
                          <a:srgbClr val="FFFFFF"/>
                        </a:solidFill>
                        <a:latin typeface="+mj-lt"/>
                        <a:ea typeface="Calibri" panose="020F0502020204030204" pitchFamily="34" charset="0"/>
                        <a:cs typeface="Times New Roman" panose="02020603050405020304" pitchFamily="18"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2"/>
                    </a:solidFill>
                  </a:tcPr>
                </a:tc>
                <a:tc>
                  <a:txBody>
                    <a:bodyPr/>
                    <a:lstStyle/>
                    <a:p>
                      <a:pPr marL="0" indent="0" algn="l" defTabSz="914400" rtl="0" eaLnBrk="1" latinLnBrk="0" hangingPunct="1">
                        <a:buSzPts val="1000"/>
                        <a:buFont typeface="Arial" panose="020B0604020202020204" pitchFamily="34" charset="0"/>
                        <a:buNone/>
                        <a:tabLst>
                          <a:tab pos="87313" algn="l"/>
                        </a:tabLst>
                      </a:pPr>
                      <a:r>
                        <a:rPr lang="en-US" sz="600" i="0" kern="100">
                          <a:solidFill>
                            <a:srgbClr val="FFFFFF"/>
                          </a:solidFill>
                          <a:latin typeface="+mj-lt"/>
                          <a:cs typeface="Times New Roman" panose="02020603050405020304" pitchFamily="18" charset="0"/>
                        </a:rPr>
                        <a:t>Delivery excellence according to culture, people and business needs &amp; </a:t>
                      </a:r>
                      <a:r>
                        <a:rPr lang="en-US" sz="600" i="0" kern="100">
                          <a:solidFill>
                            <a:srgbClr val="FFFFFF"/>
                          </a:solidFill>
                          <a:latin typeface="+mj-lt"/>
                          <a:ea typeface="+mn-ea"/>
                          <a:cs typeface="Times New Roman" panose="02020603050405020304" pitchFamily="18" charset="0"/>
                        </a:rPr>
                        <a:t>experience in change management upskilling (e.g., legacy to </a:t>
                      </a:r>
                      <a:r>
                        <a:rPr lang="en-US" sz="600" i="0" kern="100" err="1">
                          <a:solidFill>
                            <a:srgbClr val="FFFFFF"/>
                          </a:solidFill>
                          <a:latin typeface="+mj-lt"/>
                          <a:ea typeface="+mn-ea"/>
                          <a:cs typeface="Times New Roman" panose="02020603050405020304" pitchFamily="18" charset="0"/>
                        </a:rPr>
                        <a:t>modernisation</a:t>
                      </a:r>
                      <a:r>
                        <a:rPr lang="en-US" sz="600" i="0" kern="100">
                          <a:solidFill>
                            <a:srgbClr val="FFFFFF"/>
                          </a:solidFill>
                          <a:latin typeface="+mj-lt"/>
                          <a:ea typeface="+mn-ea"/>
                          <a:cs typeface="Times New Roman" panose="02020603050405020304" pitchFamily="18" charset="0"/>
                        </a:rPr>
                        <a:t> knowledge)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2"/>
                    </a:solidFill>
                  </a:tcPr>
                </a:tc>
                <a:tc>
                  <a:txBody>
                    <a:bodyPr/>
                    <a:lstStyle/>
                    <a:p>
                      <a:pPr marL="0" indent="0" algn="l" defTabSz="914400" rtl="0" eaLnBrk="1" latinLnBrk="0" hangingPunct="1">
                        <a:buFont typeface="Arial" panose="020B0604020202020204" pitchFamily="34" charset="0"/>
                        <a:buNone/>
                      </a:pPr>
                      <a:r>
                        <a:rPr lang="en-GB" sz="600" i="0" kern="100">
                          <a:solidFill>
                            <a:srgbClr val="FFFFFF"/>
                          </a:solidFill>
                          <a:latin typeface="+mj-lt"/>
                          <a:ea typeface="+mn-ea"/>
                          <a:cs typeface="Times New Roman" panose="02020603050405020304" pitchFamily="18" charset="0"/>
                        </a:rPr>
                        <a:t>Real experience in large  banking data migration projects including business knowledge and technical expertise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2"/>
                    </a:solidFill>
                  </a:tcPr>
                </a:tc>
                <a:tc>
                  <a:txBody>
                    <a:bodyPr/>
                    <a:lstStyle/>
                    <a:p>
                      <a:pPr marL="0" indent="0" algn="l" defTabSz="914400" rtl="0" eaLnBrk="1" latinLnBrk="0" hangingPunct="1">
                        <a:buSzPts val="1000"/>
                        <a:buFont typeface="Arial" panose="020B0604020202020204" pitchFamily="34" charset="0"/>
                        <a:buNone/>
                        <a:tabLst>
                          <a:tab pos="914400" algn="l"/>
                        </a:tabLst>
                      </a:pPr>
                      <a:r>
                        <a:rPr lang="en-US" sz="600" i="0" kern="100">
                          <a:solidFill>
                            <a:srgbClr val="FFFFFF"/>
                          </a:solidFill>
                          <a:latin typeface="+mj-lt"/>
                          <a:ea typeface="+mn-ea"/>
                          <a:cs typeface="Times New Roman" panose="02020603050405020304" pitchFamily="18" charset="0"/>
                        </a:rPr>
                        <a:t>Providing support and training for future success by leveraging deep Thought Machine knowledge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2"/>
                    </a:solidFill>
                  </a:tcPr>
                </a:tc>
                <a:tc>
                  <a:txBody>
                    <a:bodyPr/>
                    <a:lstStyle/>
                    <a:p>
                      <a:pPr marL="0" indent="0" algn="l" defTabSz="914400" rtl="0" eaLnBrk="1" latinLnBrk="0" hangingPunct="1">
                        <a:buSzPts val="1000"/>
                        <a:buFont typeface="Arial" panose="020B0604020202020204" pitchFamily="34" charset="0"/>
                        <a:buNone/>
                        <a:tabLst>
                          <a:tab pos="914400" algn="l"/>
                        </a:tabLst>
                      </a:pPr>
                      <a:r>
                        <a:rPr lang="en-US" sz="600" i="0" kern="100">
                          <a:solidFill>
                            <a:srgbClr val="FFFFFF"/>
                          </a:solidFill>
                          <a:latin typeface="+mj-lt"/>
                          <a:ea typeface="+mn-ea"/>
                          <a:cs typeface="Times New Roman" panose="02020603050405020304" pitchFamily="18" charset="0"/>
                        </a:rPr>
                        <a:t>Proactive integration with GFT teams</a:t>
                      </a:r>
                    </a:p>
                    <a:p>
                      <a:pPr marL="0" indent="0" algn="l" defTabSz="914400" rtl="0" eaLnBrk="1" latinLnBrk="0" hangingPunct="1">
                        <a:buSzPts val="1000"/>
                        <a:buFont typeface="Arial" panose="020B0604020202020204" pitchFamily="34" charset="0"/>
                        <a:buNone/>
                        <a:tabLst>
                          <a:tab pos="914400" algn="l"/>
                        </a:tabLst>
                      </a:pPr>
                      <a:r>
                        <a:rPr lang="en-US" sz="600" i="0" kern="100">
                          <a:solidFill>
                            <a:srgbClr val="FFFFFF"/>
                          </a:solidFill>
                          <a:latin typeface="+mj-lt"/>
                          <a:ea typeface="+mn-ea"/>
                          <a:cs typeface="Times New Roman" panose="02020603050405020304" pitchFamily="18" charset="0"/>
                        </a:rPr>
                        <a:t>Best iteration &amp; cross-training</a:t>
                      </a:r>
                    </a:p>
                    <a:p>
                      <a:pPr marL="0" indent="0" algn="l" defTabSz="914400" rtl="0" eaLnBrk="1" latinLnBrk="0" hangingPunct="1">
                        <a:buSzPts val="1000"/>
                        <a:buFont typeface="Arial" panose="020B0604020202020204" pitchFamily="34" charset="0"/>
                        <a:buNone/>
                        <a:tabLst>
                          <a:tab pos="914400" algn="l"/>
                        </a:tabLst>
                      </a:pPr>
                      <a:r>
                        <a:rPr lang="en-US" sz="600" i="0" kern="100">
                          <a:solidFill>
                            <a:srgbClr val="FFFFFF"/>
                          </a:solidFill>
                          <a:latin typeface="+mj-lt"/>
                          <a:ea typeface="+mn-ea"/>
                          <a:cs typeface="Times New Roman" panose="02020603050405020304" pitchFamily="18" charset="0"/>
                        </a:rPr>
                        <a:t>Best &amp; updated runbooks &amp; reference documents</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663124391"/>
                  </a:ext>
                </a:extLst>
              </a:tr>
              <a:tr h="790603">
                <a:tc>
                  <a:txBody>
                    <a:bodyPr/>
                    <a:lstStyle/>
                    <a:p>
                      <a:pPr algn="ctr"/>
                      <a:r>
                        <a:rPr lang="en-GB" sz="800" b="1">
                          <a:solidFill>
                            <a:schemeClr val="bg1"/>
                          </a:solidFill>
                          <a:latin typeface="+mj-lt"/>
                        </a:rPr>
                        <a:t>Client Example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700255196"/>
                  </a:ext>
                </a:extLst>
              </a:tr>
            </a:tbl>
          </a:graphicData>
        </a:graphic>
      </p:graphicFrame>
      <p:sp>
        <p:nvSpPr>
          <p:cNvPr id="2" name="Title 1">
            <a:extLst>
              <a:ext uri="{FF2B5EF4-FFF2-40B4-BE49-F238E27FC236}">
                <a16:creationId xmlns:a16="http://schemas.microsoft.com/office/drawing/2014/main" id="{4D14D912-42F4-6914-C9C3-EBEA6D86012A}"/>
              </a:ext>
            </a:extLst>
          </p:cNvPr>
          <p:cNvSpPr>
            <a:spLocks noGrp="1"/>
          </p:cNvSpPr>
          <p:nvPr>
            <p:ph type="title"/>
          </p:nvPr>
        </p:nvSpPr>
        <p:spPr>
          <a:xfrm>
            <a:off x="305600" y="630238"/>
            <a:ext cx="7858216" cy="276999"/>
          </a:xfrm>
          <a:noFill/>
        </p:spPr>
        <p:txBody>
          <a:bodyPr/>
          <a:lstStyle/>
          <a:p>
            <a:r>
              <a:rPr lang="en-GB">
                <a:solidFill>
                  <a:schemeClr val="bg1"/>
                </a:solidFill>
              </a:rPr>
              <a:t>Client Flow: </a:t>
            </a:r>
            <a:r>
              <a:rPr lang="en-GB">
                <a:solidFill>
                  <a:srgbClr val="EC628B"/>
                </a:solidFill>
              </a:rPr>
              <a:t>Pre-Launch</a:t>
            </a:r>
            <a:r>
              <a:rPr lang="en-GB">
                <a:solidFill>
                  <a:schemeClr val="bg1"/>
                </a:solidFill>
              </a:rPr>
              <a:t>, </a:t>
            </a:r>
            <a:r>
              <a:rPr lang="en-GB">
                <a:solidFill>
                  <a:srgbClr val="B02A87"/>
                </a:solidFill>
              </a:rPr>
              <a:t>Launch</a:t>
            </a:r>
            <a:r>
              <a:rPr lang="en-GB">
                <a:solidFill>
                  <a:schemeClr val="bg1"/>
                </a:solidFill>
              </a:rPr>
              <a:t>, </a:t>
            </a:r>
            <a:r>
              <a:rPr lang="en-GB">
                <a:solidFill>
                  <a:schemeClr val="accent1"/>
                </a:solidFill>
              </a:rPr>
              <a:t>Post Launch</a:t>
            </a:r>
          </a:p>
        </p:txBody>
      </p:sp>
      <p:sp>
        <p:nvSpPr>
          <p:cNvPr id="9" name="Text Placeholder 8">
            <a:extLst>
              <a:ext uri="{FF2B5EF4-FFF2-40B4-BE49-F238E27FC236}">
                <a16:creationId xmlns:a16="http://schemas.microsoft.com/office/drawing/2014/main" id="{1D471699-BC58-FC70-F643-03DD6ECFFDFF}"/>
              </a:ext>
            </a:extLst>
          </p:cNvPr>
          <p:cNvSpPr>
            <a:spLocks noGrp="1"/>
          </p:cNvSpPr>
          <p:nvPr>
            <p:ph type="body" sz="quarter" idx="12"/>
          </p:nvPr>
        </p:nvSpPr>
        <p:spPr/>
        <p:txBody>
          <a:bodyPr/>
          <a:lstStyle/>
          <a:p>
            <a:endParaRPr lang="en-GB"/>
          </a:p>
        </p:txBody>
      </p:sp>
      <p:sp>
        <p:nvSpPr>
          <p:cNvPr id="6" name="Footer Placeholder 5">
            <a:extLst>
              <a:ext uri="{FF2B5EF4-FFF2-40B4-BE49-F238E27FC236}">
                <a16:creationId xmlns:a16="http://schemas.microsoft.com/office/drawing/2014/main" id="{AE1FC119-5906-780E-3024-801EB225AAB2}"/>
              </a:ext>
            </a:extLst>
          </p:cNvPr>
          <p:cNvSpPr>
            <a:spLocks noGrp="1"/>
          </p:cNvSpPr>
          <p:nvPr>
            <p:ph type="ftr" sz="quarter" idx="13"/>
          </p:nvPr>
        </p:nvSpPr>
        <p:spPr/>
        <p:txBody>
          <a:bodyPr/>
          <a:lstStyle/>
          <a:p>
            <a:r>
              <a:rPr lang="en-GB"/>
              <a:t>Type here if  add info needed  for every slide</a:t>
            </a:r>
          </a:p>
        </p:txBody>
      </p:sp>
      <p:sp>
        <p:nvSpPr>
          <p:cNvPr id="3" name="Date Placeholder 2">
            <a:extLst>
              <a:ext uri="{FF2B5EF4-FFF2-40B4-BE49-F238E27FC236}">
                <a16:creationId xmlns:a16="http://schemas.microsoft.com/office/drawing/2014/main" id="{679ACAE2-FF46-9015-2EAE-013B46C6FD3D}"/>
              </a:ext>
            </a:extLst>
          </p:cNvPr>
          <p:cNvSpPr>
            <a:spLocks noGrp="1"/>
          </p:cNvSpPr>
          <p:nvPr>
            <p:ph type="dt" sz="half" idx="2"/>
          </p:nvPr>
        </p:nvSpPr>
        <p:spPr/>
        <p:txBody>
          <a:bodyPr/>
          <a:lstStyle/>
          <a:p>
            <a:pPr defTabSz="685783"/>
            <a:fld id="{3E99B1CF-2F03-463F-A7FC-151E5AD0B7A9}" type="datetime4">
              <a:rPr lang="en-GB" smtClean="0"/>
              <a:pPr defTabSz="685783"/>
              <a:t>11 January 2026</a:t>
            </a:fld>
            <a:endParaRPr lang="en-GB"/>
          </a:p>
        </p:txBody>
      </p:sp>
      <p:pic>
        <p:nvPicPr>
          <p:cNvPr id="35" name="Picture 34">
            <a:extLst>
              <a:ext uri="{FF2B5EF4-FFF2-40B4-BE49-F238E27FC236}">
                <a16:creationId xmlns:a16="http://schemas.microsoft.com/office/drawing/2014/main" id="{2FDA0EB4-D644-7C6F-83FE-3BF987D9FC37}"/>
              </a:ext>
            </a:extLst>
          </p:cNvPr>
          <p:cNvPicPr>
            <a:picLocks noChangeAspect="1"/>
          </p:cNvPicPr>
          <p:nvPr/>
        </p:nvPicPr>
        <p:blipFill>
          <a:blip r:embed="rId5"/>
          <a:stretch>
            <a:fillRect/>
          </a:stretch>
        </p:blipFill>
        <p:spPr>
          <a:xfrm>
            <a:off x="1462388" y="4260099"/>
            <a:ext cx="532712" cy="180000"/>
          </a:xfrm>
          <a:prstGeom prst="rect">
            <a:avLst/>
          </a:prstGeom>
        </p:spPr>
      </p:pic>
      <p:pic>
        <p:nvPicPr>
          <p:cNvPr id="36" name="Picture 35">
            <a:extLst>
              <a:ext uri="{FF2B5EF4-FFF2-40B4-BE49-F238E27FC236}">
                <a16:creationId xmlns:a16="http://schemas.microsoft.com/office/drawing/2014/main" id="{0D5E5004-E1B2-0794-AEAA-3422EB91C682}"/>
              </a:ext>
            </a:extLst>
          </p:cNvPr>
          <p:cNvPicPr>
            <a:picLocks noChangeAspect="1"/>
          </p:cNvPicPr>
          <p:nvPr/>
        </p:nvPicPr>
        <p:blipFill rotWithShape="1">
          <a:blip r:embed="rId6"/>
          <a:srcRect l="5791" t="30287" r="7911" b="27572"/>
          <a:stretch/>
        </p:blipFill>
        <p:spPr>
          <a:xfrm>
            <a:off x="5367635" y="4099905"/>
            <a:ext cx="358452" cy="117056"/>
          </a:xfrm>
          <a:prstGeom prst="rect">
            <a:avLst/>
          </a:prstGeom>
          <a:effectLst>
            <a:glow rad="63500">
              <a:schemeClr val="bg1"/>
            </a:glow>
          </a:effectLst>
        </p:spPr>
      </p:pic>
      <p:pic>
        <p:nvPicPr>
          <p:cNvPr id="37" name="Picture 36">
            <a:extLst>
              <a:ext uri="{FF2B5EF4-FFF2-40B4-BE49-F238E27FC236}">
                <a16:creationId xmlns:a16="http://schemas.microsoft.com/office/drawing/2014/main" id="{6897010A-B502-8DBA-FBE9-7A3263155DC0}"/>
              </a:ext>
            </a:extLst>
          </p:cNvPr>
          <p:cNvPicPr>
            <a:picLocks noChangeAspect="1"/>
          </p:cNvPicPr>
          <p:nvPr/>
        </p:nvPicPr>
        <p:blipFill>
          <a:blip r:embed="rId7"/>
          <a:stretch>
            <a:fillRect/>
          </a:stretch>
        </p:blipFill>
        <p:spPr>
          <a:xfrm>
            <a:off x="4769498" y="4099905"/>
            <a:ext cx="432756" cy="157716"/>
          </a:xfrm>
          <a:prstGeom prst="rect">
            <a:avLst/>
          </a:prstGeom>
        </p:spPr>
      </p:pic>
      <p:pic>
        <p:nvPicPr>
          <p:cNvPr id="43" name="Picture 42">
            <a:extLst>
              <a:ext uri="{FF2B5EF4-FFF2-40B4-BE49-F238E27FC236}">
                <a16:creationId xmlns:a16="http://schemas.microsoft.com/office/drawing/2014/main" id="{9AA879C8-03F9-9917-46D1-FD1D79B24E5E}"/>
              </a:ext>
            </a:extLst>
          </p:cNvPr>
          <p:cNvPicPr>
            <a:picLocks noChangeAspect="1"/>
          </p:cNvPicPr>
          <p:nvPr/>
        </p:nvPicPr>
        <p:blipFill>
          <a:blip r:embed="rId5"/>
          <a:stretch>
            <a:fillRect/>
          </a:stretch>
        </p:blipFill>
        <p:spPr>
          <a:xfrm>
            <a:off x="2859419" y="4268888"/>
            <a:ext cx="532712" cy="180000"/>
          </a:xfrm>
          <a:prstGeom prst="rect">
            <a:avLst/>
          </a:prstGeom>
        </p:spPr>
      </p:pic>
      <p:pic>
        <p:nvPicPr>
          <p:cNvPr id="8" name="Picture 7">
            <a:extLst>
              <a:ext uri="{FF2B5EF4-FFF2-40B4-BE49-F238E27FC236}">
                <a16:creationId xmlns:a16="http://schemas.microsoft.com/office/drawing/2014/main" id="{FCFC190D-DC41-5B2A-A739-1812495116B7}"/>
              </a:ext>
            </a:extLst>
          </p:cNvPr>
          <p:cNvPicPr>
            <a:picLocks noChangeAspect="1"/>
          </p:cNvPicPr>
          <p:nvPr/>
        </p:nvPicPr>
        <p:blipFill>
          <a:blip r:embed="rId5"/>
          <a:stretch>
            <a:fillRect/>
          </a:stretch>
        </p:blipFill>
        <p:spPr>
          <a:xfrm>
            <a:off x="4649370" y="4305003"/>
            <a:ext cx="532711" cy="180000"/>
          </a:xfrm>
          <a:prstGeom prst="rect">
            <a:avLst/>
          </a:prstGeom>
        </p:spPr>
      </p:pic>
      <p:pic>
        <p:nvPicPr>
          <p:cNvPr id="1026" name="Picture 2">
            <a:extLst>
              <a:ext uri="{FF2B5EF4-FFF2-40B4-BE49-F238E27FC236}">
                <a16:creationId xmlns:a16="http://schemas.microsoft.com/office/drawing/2014/main" id="{4FF59759-C695-72D5-4DC5-A4B3B6AB99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5100" y="4440019"/>
            <a:ext cx="398200" cy="89595"/>
          </a:xfrm>
          <a:prstGeom prst="rect">
            <a:avLst/>
          </a:prstGeom>
          <a:noFill/>
          <a:effectLst>
            <a:glow rad="25400">
              <a:schemeClr val="bg1"/>
            </a:glo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AA56F5-1756-CB8C-7147-93377CDD4A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212" y="4099905"/>
            <a:ext cx="584799" cy="121528"/>
          </a:xfrm>
          <a:prstGeom prst="rect">
            <a:avLst/>
          </a:prstGeom>
          <a:noFill/>
          <a:effectLst>
            <a:glow rad="50800">
              <a:schemeClr val="bg1"/>
            </a:glo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278C8D8-9CCB-A655-D2A8-5B03B5EA1D4B}"/>
              </a:ext>
            </a:extLst>
          </p:cNvPr>
          <p:cNvPicPr>
            <a:picLocks noChangeAspect="1"/>
          </p:cNvPicPr>
          <p:nvPr/>
        </p:nvPicPr>
        <p:blipFill rotWithShape="1">
          <a:blip r:embed="rId6"/>
          <a:srcRect l="5791" t="30287" r="7911" b="27572"/>
          <a:stretch/>
        </p:blipFill>
        <p:spPr>
          <a:xfrm>
            <a:off x="6930084" y="4129031"/>
            <a:ext cx="358452" cy="117056"/>
          </a:xfrm>
          <a:prstGeom prst="rect">
            <a:avLst/>
          </a:prstGeom>
          <a:effectLst>
            <a:glow rad="63500">
              <a:schemeClr val="bg1"/>
            </a:glow>
          </a:effectLst>
        </p:spPr>
      </p:pic>
      <p:pic>
        <p:nvPicPr>
          <p:cNvPr id="12" name="Picture 11">
            <a:extLst>
              <a:ext uri="{FF2B5EF4-FFF2-40B4-BE49-F238E27FC236}">
                <a16:creationId xmlns:a16="http://schemas.microsoft.com/office/drawing/2014/main" id="{CD72532B-07A0-FE67-21C7-936F49F27186}"/>
              </a:ext>
            </a:extLst>
          </p:cNvPr>
          <p:cNvPicPr>
            <a:picLocks noChangeAspect="1"/>
          </p:cNvPicPr>
          <p:nvPr/>
        </p:nvPicPr>
        <p:blipFill>
          <a:blip r:embed="rId7"/>
          <a:stretch>
            <a:fillRect/>
          </a:stretch>
        </p:blipFill>
        <p:spPr>
          <a:xfrm>
            <a:off x="7338427" y="4250653"/>
            <a:ext cx="432756" cy="157716"/>
          </a:xfrm>
          <a:prstGeom prst="rect">
            <a:avLst/>
          </a:prstGeom>
        </p:spPr>
      </p:pic>
      <p:pic>
        <p:nvPicPr>
          <p:cNvPr id="7" name="Picture 6">
            <a:extLst>
              <a:ext uri="{FF2B5EF4-FFF2-40B4-BE49-F238E27FC236}">
                <a16:creationId xmlns:a16="http://schemas.microsoft.com/office/drawing/2014/main" id="{DBC9EF5E-5F57-3181-21C2-721E1631AED7}"/>
              </a:ext>
            </a:extLst>
          </p:cNvPr>
          <p:cNvPicPr>
            <a:picLocks noChangeAspect="1"/>
          </p:cNvPicPr>
          <p:nvPr/>
        </p:nvPicPr>
        <p:blipFill>
          <a:blip r:embed="rId5"/>
          <a:stretch>
            <a:fillRect/>
          </a:stretch>
        </p:blipFill>
        <p:spPr>
          <a:xfrm>
            <a:off x="8026060" y="4182259"/>
            <a:ext cx="532712" cy="180000"/>
          </a:xfrm>
          <a:prstGeom prst="rect">
            <a:avLst/>
          </a:prstGeom>
        </p:spPr>
      </p:pic>
      <p:sp>
        <p:nvSpPr>
          <p:cNvPr id="15" name="Freeform 14">
            <a:extLst>
              <a:ext uri="{FF2B5EF4-FFF2-40B4-BE49-F238E27FC236}">
                <a16:creationId xmlns:a16="http://schemas.microsoft.com/office/drawing/2014/main" id="{03B04500-EE11-709C-61D0-44798611B832}"/>
              </a:ext>
            </a:extLst>
          </p:cNvPr>
          <p:cNvSpPr/>
          <p:nvPr/>
        </p:nvSpPr>
        <p:spPr>
          <a:xfrm>
            <a:off x="228600" y="1883340"/>
            <a:ext cx="8686800" cy="2433297"/>
          </a:xfrm>
          <a:custGeom>
            <a:avLst/>
            <a:gdLst>
              <a:gd name="connsiteX0" fmla="*/ 0 w 8686800"/>
              <a:gd name="connsiteY0" fmla="*/ 2433297 h 2433297"/>
              <a:gd name="connsiteX1" fmla="*/ 4386020 w 8686800"/>
              <a:gd name="connsiteY1" fmla="*/ 63 h 2433297"/>
              <a:gd name="connsiteX2" fmla="*/ 8686800 w 8686800"/>
              <a:gd name="connsiteY2" fmla="*/ 2348056 h 2433297"/>
            </a:gdLst>
            <a:ahLst/>
            <a:cxnLst>
              <a:cxn ang="0">
                <a:pos x="connsiteX0" y="connsiteY0"/>
              </a:cxn>
              <a:cxn ang="0">
                <a:pos x="connsiteX1" y="connsiteY1"/>
              </a:cxn>
              <a:cxn ang="0">
                <a:pos x="connsiteX2" y="connsiteY2"/>
              </a:cxn>
            </a:cxnLst>
            <a:rect l="l" t="t" r="r" b="b"/>
            <a:pathLst>
              <a:path w="8686800" h="2433297">
                <a:moveTo>
                  <a:pt x="0" y="2433297"/>
                </a:moveTo>
                <a:cubicBezTo>
                  <a:pt x="1469110" y="1223783"/>
                  <a:pt x="2938220" y="14270"/>
                  <a:pt x="4386020" y="63"/>
                </a:cubicBezTo>
                <a:cubicBezTo>
                  <a:pt x="5833820" y="-14144"/>
                  <a:pt x="8686800" y="2348056"/>
                  <a:pt x="8686800" y="2348056"/>
                </a:cubicBezTo>
              </a:path>
            </a:pathLst>
          </a:custGeom>
          <a:ln>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pic>
        <p:nvPicPr>
          <p:cNvPr id="16" name="Picture 15">
            <a:extLst>
              <a:ext uri="{FF2B5EF4-FFF2-40B4-BE49-F238E27FC236}">
                <a16:creationId xmlns:a16="http://schemas.microsoft.com/office/drawing/2014/main" id="{5916D226-CBCD-5A20-2612-6CE25A6313A2}"/>
              </a:ext>
            </a:extLst>
          </p:cNvPr>
          <p:cNvPicPr>
            <a:picLocks noChangeAspect="1"/>
          </p:cNvPicPr>
          <p:nvPr/>
        </p:nvPicPr>
        <p:blipFill>
          <a:blip r:embed="rId5"/>
          <a:stretch>
            <a:fillRect/>
          </a:stretch>
        </p:blipFill>
        <p:spPr>
          <a:xfrm>
            <a:off x="6917671" y="4467685"/>
            <a:ext cx="532712" cy="180000"/>
          </a:xfrm>
          <a:prstGeom prst="rect">
            <a:avLst/>
          </a:prstGeom>
        </p:spPr>
      </p:pic>
      <p:sp>
        <p:nvSpPr>
          <p:cNvPr id="17" name="TextBox 16">
            <a:extLst>
              <a:ext uri="{FF2B5EF4-FFF2-40B4-BE49-F238E27FC236}">
                <a16:creationId xmlns:a16="http://schemas.microsoft.com/office/drawing/2014/main" id="{492F17A0-D107-3660-392C-42F014C26E91}"/>
              </a:ext>
            </a:extLst>
          </p:cNvPr>
          <p:cNvSpPr txBox="1"/>
          <p:nvPr/>
        </p:nvSpPr>
        <p:spPr>
          <a:xfrm>
            <a:off x="6135066" y="4774159"/>
            <a:ext cx="3139801" cy="123111"/>
          </a:xfrm>
          <a:prstGeom prst="rect">
            <a:avLst/>
          </a:prstGeom>
          <a:noFill/>
        </p:spPr>
        <p:txBody>
          <a:bodyPr wrap="square" lIns="0" tIns="0" rIns="0" bIns="0" rtlCol="0">
            <a:spAutoFit/>
          </a:bodyPr>
          <a:lstStyle/>
          <a:p>
            <a:r>
              <a:rPr lang="en-GB" sz="800">
                <a:solidFill>
                  <a:schemeClr val="bg1"/>
                </a:solidFill>
              </a:rPr>
              <a:t>* General cost curve (includes retirement of legacy assets)</a:t>
            </a:r>
          </a:p>
        </p:txBody>
      </p:sp>
      <p:pic>
        <p:nvPicPr>
          <p:cNvPr id="18" name="Picture 17">
            <a:extLst>
              <a:ext uri="{FF2B5EF4-FFF2-40B4-BE49-F238E27FC236}">
                <a16:creationId xmlns:a16="http://schemas.microsoft.com/office/drawing/2014/main" id="{5B412AE1-9329-BADE-68AF-F9BBFC90052C}"/>
              </a:ext>
            </a:extLst>
          </p:cNvPr>
          <p:cNvPicPr>
            <a:picLocks noChangeAspect="1"/>
          </p:cNvPicPr>
          <p:nvPr/>
        </p:nvPicPr>
        <p:blipFill>
          <a:blip r:embed="rId5"/>
          <a:stretch>
            <a:fillRect/>
          </a:stretch>
        </p:blipFill>
        <p:spPr>
          <a:xfrm>
            <a:off x="3684902" y="4515430"/>
            <a:ext cx="418238" cy="141320"/>
          </a:xfrm>
          <a:prstGeom prst="rect">
            <a:avLst/>
          </a:prstGeom>
        </p:spPr>
      </p:pic>
      <p:sp>
        <p:nvSpPr>
          <p:cNvPr id="19" name="TextBox 18">
            <a:extLst>
              <a:ext uri="{FF2B5EF4-FFF2-40B4-BE49-F238E27FC236}">
                <a16:creationId xmlns:a16="http://schemas.microsoft.com/office/drawing/2014/main" id="{BA1F78E3-6D74-9550-1894-B8141E943B8D}"/>
              </a:ext>
            </a:extLst>
          </p:cNvPr>
          <p:cNvSpPr txBox="1"/>
          <p:nvPr/>
        </p:nvSpPr>
        <p:spPr>
          <a:xfrm>
            <a:off x="205821" y="4310389"/>
            <a:ext cx="229328" cy="138499"/>
          </a:xfrm>
          <a:prstGeom prst="rect">
            <a:avLst/>
          </a:prstGeom>
          <a:noFill/>
        </p:spPr>
        <p:txBody>
          <a:bodyPr wrap="square" lIns="0" tIns="0" rIns="0" bIns="0" rtlCol="0">
            <a:spAutoFit/>
          </a:bodyPr>
          <a:lstStyle/>
          <a:p>
            <a:r>
              <a:rPr lang="en-GB" sz="900" b="1">
                <a:solidFill>
                  <a:srgbClr val="A2C617"/>
                </a:solidFill>
              </a:rPr>
              <a:t>£</a:t>
            </a:r>
          </a:p>
        </p:txBody>
      </p:sp>
      <p:grpSp>
        <p:nvGrpSpPr>
          <p:cNvPr id="1029" name="Group 1028">
            <a:extLst>
              <a:ext uri="{FF2B5EF4-FFF2-40B4-BE49-F238E27FC236}">
                <a16:creationId xmlns:a16="http://schemas.microsoft.com/office/drawing/2014/main" id="{6CE344B0-9AC4-921B-4AF6-0CC092A62BE8}"/>
              </a:ext>
            </a:extLst>
          </p:cNvPr>
          <p:cNvGrpSpPr/>
          <p:nvPr/>
        </p:nvGrpSpPr>
        <p:grpSpPr>
          <a:xfrm>
            <a:off x="2529308" y="4512065"/>
            <a:ext cx="544472" cy="166199"/>
            <a:chOff x="2580731" y="4444463"/>
            <a:chExt cx="544472" cy="166199"/>
          </a:xfrm>
        </p:grpSpPr>
        <p:sp>
          <p:nvSpPr>
            <p:cNvPr id="50" name="Google Shape;593;g9b4f84101b_0_1144">
              <a:extLst>
                <a:ext uri="{FF2B5EF4-FFF2-40B4-BE49-F238E27FC236}">
                  <a16:creationId xmlns:a16="http://schemas.microsoft.com/office/drawing/2014/main" id="{63BA4DAB-F7F0-66EF-6D88-0EFAF9009A46}"/>
                </a:ext>
              </a:extLst>
            </p:cNvPr>
            <p:cNvSpPr txBox="1"/>
            <p:nvPr/>
          </p:nvSpPr>
          <p:spPr>
            <a:xfrm>
              <a:off x="2781943" y="4444463"/>
              <a:ext cx="343260" cy="166199"/>
            </a:xfrm>
            <a:prstGeom prst="rect">
              <a:avLst/>
            </a:prstGeom>
            <a:noFill/>
            <a:ln>
              <a:noFill/>
            </a:ln>
          </p:spPr>
          <p:txBody>
            <a:bodyPr spcFirstLastPara="1" wrap="square" lIns="0" tIns="0" rIns="0" bIns="0" anchor="t" anchorCtr="0">
              <a:spAutoFit/>
            </a:bodyPr>
            <a:lstStyle/>
            <a:p>
              <a:pPr lvl="0" algn="ctr">
                <a:lnSpc>
                  <a:spcPct val="90000"/>
                </a:lnSpc>
                <a:buClr>
                  <a:srgbClr val="000000"/>
                </a:buClr>
                <a:buSzPts val="1800"/>
              </a:pPr>
              <a:r>
                <a:rPr lang="en-GB" sz="600">
                  <a:solidFill>
                    <a:schemeClr val="bg1"/>
                  </a:solidFill>
                  <a:latin typeface="+mj-lt"/>
                </a:rPr>
                <a:t>Tier I EU Bank</a:t>
              </a:r>
            </a:p>
          </p:txBody>
        </p:sp>
        <p:pic>
          <p:nvPicPr>
            <p:cNvPr id="51" name="Picture 50">
              <a:extLst>
                <a:ext uri="{FF2B5EF4-FFF2-40B4-BE49-F238E27FC236}">
                  <a16:creationId xmlns:a16="http://schemas.microsoft.com/office/drawing/2014/main" id="{448FFEB2-CF97-96FE-F2CA-F036BDDAC935}"/>
                </a:ext>
              </a:extLst>
            </p:cNvPr>
            <p:cNvPicPr>
              <a:picLocks noChangeAspect="1"/>
            </p:cNvPicPr>
            <p:nvPr/>
          </p:nvPicPr>
          <p:blipFill>
            <a:blip r:embed="rId10"/>
            <a:stretch>
              <a:fillRect/>
            </a:stretch>
          </p:blipFill>
          <p:spPr>
            <a:xfrm>
              <a:off x="2580731" y="4467781"/>
              <a:ext cx="180000" cy="119563"/>
            </a:xfrm>
            <a:prstGeom prst="rect">
              <a:avLst/>
            </a:prstGeom>
            <a:ln w="3175">
              <a:solidFill>
                <a:schemeClr val="bg1"/>
              </a:solidFill>
            </a:ln>
          </p:spPr>
        </p:pic>
      </p:grpSp>
      <p:grpSp>
        <p:nvGrpSpPr>
          <p:cNvPr id="57" name="Group 56">
            <a:extLst>
              <a:ext uri="{FF2B5EF4-FFF2-40B4-BE49-F238E27FC236}">
                <a16:creationId xmlns:a16="http://schemas.microsoft.com/office/drawing/2014/main" id="{59F0A298-32C1-F6AC-6577-AA0B78210985}"/>
              </a:ext>
            </a:extLst>
          </p:cNvPr>
          <p:cNvGrpSpPr/>
          <p:nvPr/>
        </p:nvGrpSpPr>
        <p:grpSpPr>
          <a:xfrm>
            <a:off x="2438839" y="4099905"/>
            <a:ext cx="519586" cy="166199"/>
            <a:chOff x="2365213" y="4113974"/>
            <a:chExt cx="519586" cy="166199"/>
          </a:xfrm>
        </p:grpSpPr>
        <p:sp>
          <p:nvSpPr>
            <p:cNvPr id="20" name="Google Shape;593;g9b4f84101b_0_1144">
              <a:extLst>
                <a:ext uri="{FF2B5EF4-FFF2-40B4-BE49-F238E27FC236}">
                  <a16:creationId xmlns:a16="http://schemas.microsoft.com/office/drawing/2014/main" id="{05064F1D-CA6D-021B-5925-7C9353D42E0D}"/>
                </a:ext>
              </a:extLst>
            </p:cNvPr>
            <p:cNvSpPr txBox="1"/>
            <p:nvPr/>
          </p:nvSpPr>
          <p:spPr>
            <a:xfrm>
              <a:off x="2541539" y="4113974"/>
              <a:ext cx="343260" cy="166199"/>
            </a:xfrm>
            <a:prstGeom prst="rect">
              <a:avLst/>
            </a:prstGeom>
            <a:noFill/>
            <a:ln>
              <a:noFill/>
            </a:ln>
          </p:spPr>
          <p:txBody>
            <a:bodyPr spcFirstLastPara="1" wrap="square" lIns="0" tIns="0" rIns="0" bIns="0" anchor="t" anchorCtr="0">
              <a:spAutoFit/>
            </a:bodyPr>
            <a:lstStyle/>
            <a:p>
              <a:pPr lvl="0" algn="ctr">
                <a:lnSpc>
                  <a:spcPct val="90000"/>
                </a:lnSpc>
                <a:buClr>
                  <a:srgbClr val="000000"/>
                </a:buClr>
                <a:buSzPts val="1800"/>
              </a:pPr>
              <a:r>
                <a:rPr lang="en-GB" sz="600">
                  <a:solidFill>
                    <a:schemeClr val="bg1"/>
                  </a:solidFill>
                  <a:latin typeface="+mj-lt"/>
                </a:rPr>
                <a:t>Tier I US Bank</a:t>
              </a:r>
            </a:p>
          </p:txBody>
        </p:sp>
        <p:pic>
          <p:nvPicPr>
            <p:cNvPr id="54" name="Picture 53">
              <a:extLst>
                <a:ext uri="{FF2B5EF4-FFF2-40B4-BE49-F238E27FC236}">
                  <a16:creationId xmlns:a16="http://schemas.microsoft.com/office/drawing/2014/main" id="{C84F5495-184C-3A0A-19F9-26B6744D30D8}"/>
                </a:ext>
              </a:extLst>
            </p:cNvPr>
            <p:cNvPicPr>
              <a:picLocks noChangeAspect="1"/>
            </p:cNvPicPr>
            <p:nvPr/>
          </p:nvPicPr>
          <p:blipFill>
            <a:blip r:embed="rId11"/>
            <a:stretch>
              <a:fillRect/>
            </a:stretch>
          </p:blipFill>
          <p:spPr>
            <a:xfrm>
              <a:off x="2365213" y="4139875"/>
              <a:ext cx="180000" cy="116548"/>
            </a:xfrm>
            <a:prstGeom prst="rect">
              <a:avLst/>
            </a:prstGeom>
            <a:ln w="3175">
              <a:solidFill>
                <a:schemeClr val="tx1"/>
              </a:solidFill>
            </a:ln>
          </p:spPr>
        </p:pic>
      </p:grpSp>
      <p:grpSp>
        <p:nvGrpSpPr>
          <p:cNvPr id="58" name="Group 57">
            <a:extLst>
              <a:ext uri="{FF2B5EF4-FFF2-40B4-BE49-F238E27FC236}">
                <a16:creationId xmlns:a16="http://schemas.microsoft.com/office/drawing/2014/main" id="{B7ADF43F-3295-DDBC-30D6-66A2C577EE04}"/>
              </a:ext>
            </a:extLst>
          </p:cNvPr>
          <p:cNvGrpSpPr/>
          <p:nvPr/>
        </p:nvGrpSpPr>
        <p:grpSpPr>
          <a:xfrm>
            <a:off x="3535738" y="4099905"/>
            <a:ext cx="519586" cy="166199"/>
            <a:chOff x="2365213" y="4113974"/>
            <a:chExt cx="519586" cy="166199"/>
          </a:xfrm>
        </p:grpSpPr>
        <p:sp>
          <p:nvSpPr>
            <p:cNvPr id="59" name="Google Shape;593;g9b4f84101b_0_1144">
              <a:extLst>
                <a:ext uri="{FF2B5EF4-FFF2-40B4-BE49-F238E27FC236}">
                  <a16:creationId xmlns:a16="http://schemas.microsoft.com/office/drawing/2014/main" id="{41898B34-3872-CB7F-D0F6-7553FE471FE9}"/>
                </a:ext>
              </a:extLst>
            </p:cNvPr>
            <p:cNvSpPr txBox="1"/>
            <p:nvPr/>
          </p:nvSpPr>
          <p:spPr>
            <a:xfrm>
              <a:off x="2541539" y="4113974"/>
              <a:ext cx="343260" cy="166199"/>
            </a:xfrm>
            <a:prstGeom prst="rect">
              <a:avLst/>
            </a:prstGeom>
            <a:noFill/>
            <a:ln>
              <a:noFill/>
            </a:ln>
          </p:spPr>
          <p:txBody>
            <a:bodyPr spcFirstLastPara="1" wrap="square" lIns="0" tIns="0" rIns="0" bIns="0" anchor="t" anchorCtr="0">
              <a:spAutoFit/>
            </a:bodyPr>
            <a:lstStyle/>
            <a:p>
              <a:pPr lvl="0" algn="ctr">
                <a:lnSpc>
                  <a:spcPct val="90000"/>
                </a:lnSpc>
                <a:buClr>
                  <a:srgbClr val="000000"/>
                </a:buClr>
                <a:buSzPts val="1800"/>
              </a:pPr>
              <a:r>
                <a:rPr lang="en-GB" sz="600">
                  <a:solidFill>
                    <a:schemeClr val="bg1"/>
                  </a:solidFill>
                  <a:latin typeface="+mj-lt"/>
                </a:rPr>
                <a:t>Tier I US Bank</a:t>
              </a:r>
            </a:p>
          </p:txBody>
        </p:sp>
        <p:pic>
          <p:nvPicPr>
            <p:cNvPr id="60" name="Picture 59">
              <a:extLst>
                <a:ext uri="{FF2B5EF4-FFF2-40B4-BE49-F238E27FC236}">
                  <a16:creationId xmlns:a16="http://schemas.microsoft.com/office/drawing/2014/main" id="{218C0099-1C74-5E72-BC4A-2976C8CC64EF}"/>
                </a:ext>
              </a:extLst>
            </p:cNvPr>
            <p:cNvPicPr>
              <a:picLocks noChangeAspect="1"/>
            </p:cNvPicPr>
            <p:nvPr/>
          </p:nvPicPr>
          <p:blipFill>
            <a:blip r:embed="rId11"/>
            <a:stretch>
              <a:fillRect/>
            </a:stretch>
          </p:blipFill>
          <p:spPr>
            <a:xfrm>
              <a:off x="2365213" y="4139875"/>
              <a:ext cx="180000" cy="116548"/>
            </a:xfrm>
            <a:prstGeom prst="rect">
              <a:avLst/>
            </a:prstGeom>
            <a:ln w="3175">
              <a:solidFill>
                <a:schemeClr val="tx1"/>
              </a:solidFill>
            </a:ln>
          </p:spPr>
        </p:pic>
      </p:grpSp>
      <p:grpSp>
        <p:nvGrpSpPr>
          <p:cNvPr id="61" name="Group 60">
            <a:extLst>
              <a:ext uri="{FF2B5EF4-FFF2-40B4-BE49-F238E27FC236}">
                <a16:creationId xmlns:a16="http://schemas.microsoft.com/office/drawing/2014/main" id="{752D877E-46EA-E0D2-7343-0121B96E62B5}"/>
              </a:ext>
            </a:extLst>
          </p:cNvPr>
          <p:cNvGrpSpPr/>
          <p:nvPr/>
        </p:nvGrpSpPr>
        <p:grpSpPr>
          <a:xfrm>
            <a:off x="5255675" y="4309219"/>
            <a:ext cx="519586" cy="166199"/>
            <a:chOff x="2365213" y="4113974"/>
            <a:chExt cx="519586" cy="166199"/>
          </a:xfrm>
        </p:grpSpPr>
        <p:sp>
          <p:nvSpPr>
            <p:cNvPr id="62" name="Google Shape;593;g9b4f84101b_0_1144">
              <a:extLst>
                <a:ext uri="{FF2B5EF4-FFF2-40B4-BE49-F238E27FC236}">
                  <a16:creationId xmlns:a16="http://schemas.microsoft.com/office/drawing/2014/main" id="{D30F5366-3F4C-A156-6C95-56DB540F5FE8}"/>
                </a:ext>
              </a:extLst>
            </p:cNvPr>
            <p:cNvSpPr txBox="1"/>
            <p:nvPr/>
          </p:nvSpPr>
          <p:spPr>
            <a:xfrm>
              <a:off x="2541539" y="4113974"/>
              <a:ext cx="343260" cy="166199"/>
            </a:xfrm>
            <a:prstGeom prst="rect">
              <a:avLst/>
            </a:prstGeom>
            <a:noFill/>
            <a:ln>
              <a:noFill/>
            </a:ln>
          </p:spPr>
          <p:txBody>
            <a:bodyPr spcFirstLastPara="1" wrap="square" lIns="0" tIns="0" rIns="0" bIns="0" anchor="t" anchorCtr="0">
              <a:spAutoFit/>
            </a:bodyPr>
            <a:lstStyle/>
            <a:p>
              <a:pPr lvl="0" algn="ctr">
                <a:lnSpc>
                  <a:spcPct val="90000"/>
                </a:lnSpc>
                <a:buClr>
                  <a:srgbClr val="000000"/>
                </a:buClr>
                <a:buSzPts val="1800"/>
              </a:pPr>
              <a:r>
                <a:rPr lang="en-GB" sz="600">
                  <a:solidFill>
                    <a:schemeClr val="bg1"/>
                  </a:solidFill>
                  <a:latin typeface="+mj-lt"/>
                </a:rPr>
                <a:t>Tier I US Bank</a:t>
              </a:r>
            </a:p>
          </p:txBody>
        </p:sp>
        <p:pic>
          <p:nvPicPr>
            <p:cNvPr id="63" name="Picture 62">
              <a:extLst>
                <a:ext uri="{FF2B5EF4-FFF2-40B4-BE49-F238E27FC236}">
                  <a16:creationId xmlns:a16="http://schemas.microsoft.com/office/drawing/2014/main" id="{2930D311-40BC-7DEC-93BA-79F3108D4180}"/>
                </a:ext>
              </a:extLst>
            </p:cNvPr>
            <p:cNvPicPr>
              <a:picLocks noChangeAspect="1"/>
            </p:cNvPicPr>
            <p:nvPr/>
          </p:nvPicPr>
          <p:blipFill>
            <a:blip r:embed="rId11"/>
            <a:stretch>
              <a:fillRect/>
            </a:stretch>
          </p:blipFill>
          <p:spPr>
            <a:xfrm>
              <a:off x="2365213" y="4139875"/>
              <a:ext cx="180000" cy="116548"/>
            </a:xfrm>
            <a:prstGeom prst="rect">
              <a:avLst/>
            </a:prstGeom>
            <a:ln w="3175">
              <a:solidFill>
                <a:schemeClr val="tx1"/>
              </a:solidFill>
            </a:ln>
          </p:spPr>
        </p:pic>
      </p:grpSp>
      <p:grpSp>
        <p:nvGrpSpPr>
          <p:cNvPr id="1024" name="Group 1023">
            <a:extLst>
              <a:ext uri="{FF2B5EF4-FFF2-40B4-BE49-F238E27FC236}">
                <a16:creationId xmlns:a16="http://schemas.microsoft.com/office/drawing/2014/main" id="{4E484754-1FA1-0AD2-7D0A-55A5DD15EC6E}"/>
              </a:ext>
            </a:extLst>
          </p:cNvPr>
          <p:cNvGrpSpPr/>
          <p:nvPr/>
        </p:nvGrpSpPr>
        <p:grpSpPr>
          <a:xfrm>
            <a:off x="8051141" y="4475418"/>
            <a:ext cx="519586" cy="166199"/>
            <a:chOff x="2365213" y="4113974"/>
            <a:chExt cx="519586" cy="166199"/>
          </a:xfrm>
        </p:grpSpPr>
        <p:sp>
          <p:nvSpPr>
            <p:cNvPr id="1025" name="Google Shape;593;g9b4f84101b_0_1144">
              <a:extLst>
                <a:ext uri="{FF2B5EF4-FFF2-40B4-BE49-F238E27FC236}">
                  <a16:creationId xmlns:a16="http://schemas.microsoft.com/office/drawing/2014/main" id="{D308B8C3-E041-ABB3-32B5-AF2A517144ED}"/>
                </a:ext>
              </a:extLst>
            </p:cNvPr>
            <p:cNvSpPr txBox="1"/>
            <p:nvPr/>
          </p:nvSpPr>
          <p:spPr>
            <a:xfrm>
              <a:off x="2541539" y="4113974"/>
              <a:ext cx="343260" cy="166199"/>
            </a:xfrm>
            <a:prstGeom prst="rect">
              <a:avLst/>
            </a:prstGeom>
            <a:noFill/>
            <a:ln>
              <a:noFill/>
            </a:ln>
          </p:spPr>
          <p:txBody>
            <a:bodyPr spcFirstLastPara="1" wrap="square" lIns="0" tIns="0" rIns="0" bIns="0" anchor="t" anchorCtr="0">
              <a:spAutoFit/>
            </a:bodyPr>
            <a:lstStyle/>
            <a:p>
              <a:pPr lvl="0" algn="ctr">
                <a:lnSpc>
                  <a:spcPct val="90000"/>
                </a:lnSpc>
                <a:buClr>
                  <a:srgbClr val="000000"/>
                </a:buClr>
                <a:buSzPts val="1800"/>
              </a:pPr>
              <a:r>
                <a:rPr lang="en-GB" sz="600">
                  <a:solidFill>
                    <a:schemeClr val="bg1"/>
                  </a:solidFill>
                  <a:latin typeface="+mj-lt"/>
                </a:rPr>
                <a:t>Tier I US Bank</a:t>
              </a:r>
            </a:p>
          </p:txBody>
        </p:sp>
        <p:pic>
          <p:nvPicPr>
            <p:cNvPr id="1027" name="Picture 1026">
              <a:extLst>
                <a:ext uri="{FF2B5EF4-FFF2-40B4-BE49-F238E27FC236}">
                  <a16:creationId xmlns:a16="http://schemas.microsoft.com/office/drawing/2014/main" id="{AD9C6FF1-7DA1-47FC-3148-5E828278BB02}"/>
                </a:ext>
              </a:extLst>
            </p:cNvPr>
            <p:cNvPicPr>
              <a:picLocks noChangeAspect="1"/>
            </p:cNvPicPr>
            <p:nvPr/>
          </p:nvPicPr>
          <p:blipFill>
            <a:blip r:embed="rId11"/>
            <a:stretch>
              <a:fillRect/>
            </a:stretch>
          </p:blipFill>
          <p:spPr>
            <a:xfrm>
              <a:off x="2365213" y="4139875"/>
              <a:ext cx="180000" cy="116548"/>
            </a:xfrm>
            <a:prstGeom prst="rect">
              <a:avLst/>
            </a:prstGeom>
            <a:ln w="3175">
              <a:solidFill>
                <a:schemeClr val="tx1"/>
              </a:solidFill>
            </a:ln>
          </p:spPr>
        </p:pic>
      </p:grpSp>
      <p:grpSp>
        <p:nvGrpSpPr>
          <p:cNvPr id="1030" name="Group 1029">
            <a:extLst>
              <a:ext uri="{FF2B5EF4-FFF2-40B4-BE49-F238E27FC236}">
                <a16:creationId xmlns:a16="http://schemas.microsoft.com/office/drawing/2014/main" id="{0B1DAC36-68B5-F90F-B056-9CBA1755CBE7}"/>
              </a:ext>
            </a:extLst>
          </p:cNvPr>
          <p:cNvGrpSpPr/>
          <p:nvPr/>
        </p:nvGrpSpPr>
        <p:grpSpPr>
          <a:xfrm>
            <a:off x="3997936" y="4290811"/>
            <a:ext cx="544472" cy="166199"/>
            <a:chOff x="2580731" y="4444463"/>
            <a:chExt cx="544472" cy="166199"/>
          </a:xfrm>
        </p:grpSpPr>
        <p:sp>
          <p:nvSpPr>
            <p:cNvPr id="1031" name="Google Shape;593;g9b4f84101b_0_1144">
              <a:extLst>
                <a:ext uri="{FF2B5EF4-FFF2-40B4-BE49-F238E27FC236}">
                  <a16:creationId xmlns:a16="http://schemas.microsoft.com/office/drawing/2014/main" id="{B102CB89-74A7-E8CE-42A5-CBA0BF391085}"/>
                </a:ext>
              </a:extLst>
            </p:cNvPr>
            <p:cNvSpPr txBox="1"/>
            <p:nvPr/>
          </p:nvSpPr>
          <p:spPr>
            <a:xfrm>
              <a:off x="2781943" y="4444463"/>
              <a:ext cx="343260" cy="166199"/>
            </a:xfrm>
            <a:prstGeom prst="rect">
              <a:avLst/>
            </a:prstGeom>
            <a:noFill/>
            <a:ln>
              <a:noFill/>
            </a:ln>
          </p:spPr>
          <p:txBody>
            <a:bodyPr spcFirstLastPara="1" wrap="square" lIns="0" tIns="0" rIns="0" bIns="0" anchor="t" anchorCtr="0">
              <a:spAutoFit/>
            </a:bodyPr>
            <a:lstStyle/>
            <a:p>
              <a:pPr lvl="0" algn="ctr">
                <a:lnSpc>
                  <a:spcPct val="90000"/>
                </a:lnSpc>
                <a:buClr>
                  <a:srgbClr val="000000"/>
                </a:buClr>
                <a:buSzPts val="1800"/>
              </a:pPr>
              <a:r>
                <a:rPr lang="en-GB" sz="600">
                  <a:solidFill>
                    <a:schemeClr val="bg1"/>
                  </a:solidFill>
                  <a:latin typeface="+mj-lt"/>
                </a:rPr>
                <a:t>Tier I EU Bank</a:t>
              </a:r>
            </a:p>
          </p:txBody>
        </p:sp>
        <p:pic>
          <p:nvPicPr>
            <p:cNvPr id="1032" name="Picture 1031">
              <a:extLst>
                <a:ext uri="{FF2B5EF4-FFF2-40B4-BE49-F238E27FC236}">
                  <a16:creationId xmlns:a16="http://schemas.microsoft.com/office/drawing/2014/main" id="{520943B0-6969-66D1-3AEB-352BF0CB332F}"/>
                </a:ext>
              </a:extLst>
            </p:cNvPr>
            <p:cNvPicPr>
              <a:picLocks noChangeAspect="1"/>
            </p:cNvPicPr>
            <p:nvPr/>
          </p:nvPicPr>
          <p:blipFill>
            <a:blip r:embed="rId10"/>
            <a:stretch>
              <a:fillRect/>
            </a:stretch>
          </p:blipFill>
          <p:spPr>
            <a:xfrm>
              <a:off x="2580731" y="4467781"/>
              <a:ext cx="180000" cy="119563"/>
            </a:xfrm>
            <a:prstGeom prst="rect">
              <a:avLst/>
            </a:prstGeom>
            <a:ln w="3175">
              <a:solidFill>
                <a:schemeClr val="bg1"/>
              </a:solidFill>
            </a:ln>
          </p:spPr>
        </p:pic>
      </p:grpSp>
      <p:grpSp>
        <p:nvGrpSpPr>
          <p:cNvPr id="1033" name="Group 1032">
            <a:extLst>
              <a:ext uri="{FF2B5EF4-FFF2-40B4-BE49-F238E27FC236}">
                <a16:creationId xmlns:a16="http://schemas.microsoft.com/office/drawing/2014/main" id="{5C100BDE-3A8D-90A2-3991-C0418FE698BD}"/>
              </a:ext>
            </a:extLst>
          </p:cNvPr>
          <p:cNvGrpSpPr/>
          <p:nvPr/>
        </p:nvGrpSpPr>
        <p:grpSpPr>
          <a:xfrm>
            <a:off x="4972940" y="4534367"/>
            <a:ext cx="544472" cy="166199"/>
            <a:chOff x="2580731" y="4444463"/>
            <a:chExt cx="544472" cy="166199"/>
          </a:xfrm>
        </p:grpSpPr>
        <p:sp>
          <p:nvSpPr>
            <p:cNvPr id="1034" name="Google Shape;593;g9b4f84101b_0_1144">
              <a:extLst>
                <a:ext uri="{FF2B5EF4-FFF2-40B4-BE49-F238E27FC236}">
                  <a16:creationId xmlns:a16="http://schemas.microsoft.com/office/drawing/2014/main" id="{7705AA13-0D0A-9666-D89B-544856197B27}"/>
                </a:ext>
              </a:extLst>
            </p:cNvPr>
            <p:cNvSpPr txBox="1"/>
            <p:nvPr/>
          </p:nvSpPr>
          <p:spPr>
            <a:xfrm>
              <a:off x="2781943" y="4444463"/>
              <a:ext cx="343260" cy="166199"/>
            </a:xfrm>
            <a:prstGeom prst="rect">
              <a:avLst/>
            </a:prstGeom>
            <a:noFill/>
            <a:ln>
              <a:noFill/>
            </a:ln>
          </p:spPr>
          <p:txBody>
            <a:bodyPr spcFirstLastPara="1" wrap="square" lIns="0" tIns="0" rIns="0" bIns="0" anchor="t" anchorCtr="0">
              <a:spAutoFit/>
            </a:bodyPr>
            <a:lstStyle/>
            <a:p>
              <a:pPr lvl="0" algn="ctr">
                <a:lnSpc>
                  <a:spcPct val="90000"/>
                </a:lnSpc>
                <a:buClr>
                  <a:srgbClr val="000000"/>
                </a:buClr>
                <a:buSzPts val="1800"/>
              </a:pPr>
              <a:r>
                <a:rPr lang="en-GB" sz="600">
                  <a:solidFill>
                    <a:schemeClr val="bg1"/>
                  </a:solidFill>
                  <a:latin typeface="+mj-lt"/>
                </a:rPr>
                <a:t>Tier I EU Bank</a:t>
              </a:r>
            </a:p>
          </p:txBody>
        </p:sp>
        <p:pic>
          <p:nvPicPr>
            <p:cNvPr id="1035" name="Picture 1034">
              <a:extLst>
                <a:ext uri="{FF2B5EF4-FFF2-40B4-BE49-F238E27FC236}">
                  <a16:creationId xmlns:a16="http://schemas.microsoft.com/office/drawing/2014/main" id="{947E6A7D-D97F-E2F0-6E58-94232ED012A8}"/>
                </a:ext>
              </a:extLst>
            </p:cNvPr>
            <p:cNvPicPr>
              <a:picLocks noChangeAspect="1"/>
            </p:cNvPicPr>
            <p:nvPr/>
          </p:nvPicPr>
          <p:blipFill>
            <a:blip r:embed="rId10"/>
            <a:stretch>
              <a:fillRect/>
            </a:stretch>
          </p:blipFill>
          <p:spPr>
            <a:xfrm>
              <a:off x="2580731" y="4467781"/>
              <a:ext cx="180000" cy="119563"/>
            </a:xfrm>
            <a:prstGeom prst="rect">
              <a:avLst/>
            </a:prstGeom>
            <a:ln w="3175">
              <a:solidFill>
                <a:schemeClr val="bg1"/>
              </a:solidFill>
            </a:ln>
          </p:spPr>
        </p:pic>
      </p:grpSp>
    </p:spTree>
    <p:extLst>
      <p:ext uri="{BB962C8B-B14F-4D97-AF65-F5344CB8AC3E}">
        <p14:creationId xmlns:p14="http://schemas.microsoft.com/office/powerpoint/2010/main" val="319047620"/>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BB455-E1B6-4BC9-48E2-E34F51DF06AC}"/>
            </a:ext>
          </a:extLst>
        </p:cNvPr>
        <p:cNvGrpSpPr/>
        <p:nvPr/>
      </p:nvGrpSpPr>
      <p:grpSpPr>
        <a:xfrm>
          <a:off x="0" y="0"/>
          <a:ext cx="0" cy="0"/>
          <a:chOff x="0" y="0"/>
          <a:chExt cx="0" cy="0"/>
        </a:xfrm>
      </p:grpSpPr>
      <p:sp>
        <p:nvSpPr>
          <p:cNvPr id="6" name="Rechteck 7">
            <a:extLst>
              <a:ext uri="{FF2B5EF4-FFF2-40B4-BE49-F238E27FC236}">
                <a16:creationId xmlns:a16="http://schemas.microsoft.com/office/drawing/2014/main" id="{63B48210-2BD3-E2B7-B734-6CA3CC4E3A28}"/>
              </a:ext>
            </a:extLst>
          </p:cNvPr>
          <p:cNvSpPr/>
          <p:nvPr/>
        </p:nvSpPr>
        <p:spPr>
          <a:xfrm>
            <a:off x="185738" y="447964"/>
            <a:ext cx="8772525" cy="4509799"/>
          </a:xfrm>
          <a:prstGeom prst="rect">
            <a:avLst/>
          </a:prstGeom>
          <a:blipFill>
            <a:blip r:embed="rId3"/>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tx1"/>
              </a:solidFill>
            </a:endParaRPr>
          </a:p>
        </p:txBody>
      </p:sp>
      <p:sp>
        <p:nvSpPr>
          <p:cNvPr id="2" name="Title 1">
            <a:extLst>
              <a:ext uri="{FF2B5EF4-FFF2-40B4-BE49-F238E27FC236}">
                <a16:creationId xmlns:a16="http://schemas.microsoft.com/office/drawing/2014/main" id="{DEC3F53C-6160-209F-C2C6-8A6E6AC57BB0}"/>
              </a:ext>
            </a:extLst>
          </p:cNvPr>
          <p:cNvSpPr>
            <a:spLocks noGrp="1"/>
          </p:cNvSpPr>
          <p:nvPr>
            <p:ph type="title"/>
          </p:nvPr>
        </p:nvSpPr>
        <p:spPr/>
        <p:txBody>
          <a:bodyPr/>
          <a:lstStyle/>
          <a:p>
            <a:r>
              <a:rPr lang="en-GB"/>
              <a:t>GFT delivery management, service quality, and assurance</a:t>
            </a:r>
            <a:endParaRPr lang="en-DE"/>
          </a:p>
        </p:txBody>
      </p:sp>
      <p:sp>
        <p:nvSpPr>
          <p:cNvPr id="4" name="Text Placeholder 3">
            <a:extLst>
              <a:ext uri="{FF2B5EF4-FFF2-40B4-BE49-F238E27FC236}">
                <a16:creationId xmlns:a16="http://schemas.microsoft.com/office/drawing/2014/main" id="{F98BBD57-4D92-1666-AF8D-ABDDB197C9C2}"/>
              </a:ext>
            </a:extLst>
          </p:cNvPr>
          <p:cNvSpPr>
            <a:spLocks noGrp="1"/>
          </p:cNvSpPr>
          <p:nvPr>
            <p:ph type="body" sz="quarter" idx="12"/>
          </p:nvPr>
        </p:nvSpPr>
        <p:spPr/>
        <p:txBody>
          <a:bodyPr/>
          <a:lstStyle/>
          <a:p>
            <a:endParaRPr lang="en-DE"/>
          </a:p>
        </p:txBody>
      </p:sp>
      <p:sp>
        <p:nvSpPr>
          <p:cNvPr id="5" name="Footer Placeholder 4">
            <a:extLst>
              <a:ext uri="{FF2B5EF4-FFF2-40B4-BE49-F238E27FC236}">
                <a16:creationId xmlns:a16="http://schemas.microsoft.com/office/drawing/2014/main" id="{37093068-BCAF-9054-1631-0E96833268AE}"/>
              </a:ext>
            </a:extLst>
          </p:cNvPr>
          <p:cNvSpPr>
            <a:spLocks noGrp="1"/>
          </p:cNvSpPr>
          <p:nvPr>
            <p:ph type="ftr" sz="quarter" idx="13"/>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GB" sz="600" b="1" i="0" u="none" strike="noStrike" kern="1200" cap="none" spc="0" normalizeH="0" baseline="0" noProof="0">
                <a:ln>
                  <a:noFill/>
                </a:ln>
                <a:solidFill>
                  <a:prstClr val="white"/>
                </a:solidFill>
                <a:effectLst/>
                <a:uLnTx/>
                <a:uFillTx/>
                <a:latin typeface="Arial"/>
                <a:ea typeface="+mn-ea"/>
                <a:cs typeface="+mn-cs"/>
              </a:rPr>
              <a:t>Type here if  add info needed  for every slide</a:t>
            </a:r>
          </a:p>
        </p:txBody>
      </p:sp>
      <p:sp>
        <p:nvSpPr>
          <p:cNvPr id="7" name="Rectangle 6">
            <a:extLst>
              <a:ext uri="{FF2B5EF4-FFF2-40B4-BE49-F238E27FC236}">
                <a16:creationId xmlns:a16="http://schemas.microsoft.com/office/drawing/2014/main" id="{398A80DD-A93C-BCE9-D972-78EAC86AB482}"/>
              </a:ext>
            </a:extLst>
          </p:cNvPr>
          <p:cNvSpPr/>
          <p:nvPr/>
        </p:nvSpPr>
        <p:spPr>
          <a:xfrm>
            <a:off x="974523" y="1725942"/>
            <a:ext cx="6120000" cy="180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Arial"/>
                <a:ea typeface="+mn-ea"/>
                <a:cs typeface="+mn-cs"/>
              </a:rPr>
              <a:t>Consistent framework </a:t>
            </a:r>
            <a:r>
              <a:rPr kumimoji="0" lang="en-GB" sz="900" b="0" i="0" u="none" strike="noStrike" kern="1200" cap="none" spc="0" normalizeH="0" baseline="0" noProof="0">
                <a:ln>
                  <a:noFill/>
                </a:ln>
                <a:solidFill>
                  <a:prstClr val="white"/>
                </a:solidFill>
                <a:effectLst/>
                <a:uLnTx/>
                <a:uFillTx/>
                <a:latin typeface="Arial"/>
                <a:ea typeface="+mn-ea"/>
                <a:cs typeface="+mn-cs"/>
              </a:rPr>
              <a:t>for delivery</a:t>
            </a:r>
          </a:p>
        </p:txBody>
      </p:sp>
      <p:sp>
        <p:nvSpPr>
          <p:cNvPr id="8" name="Rectangle 7">
            <a:extLst>
              <a:ext uri="{FF2B5EF4-FFF2-40B4-BE49-F238E27FC236}">
                <a16:creationId xmlns:a16="http://schemas.microsoft.com/office/drawing/2014/main" id="{3C7A56AA-039A-C422-7E23-8ADA682ADA71}"/>
              </a:ext>
            </a:extLst>
          </p:cNvPr>
          <p:cNvSpPr/>
          <p:nvPr/>
        </p:nvSpPr>
        <p:spPr>
          <a:xfrm>
            <a:off x="2043815" y="1999117"/>
            <a:ext cx="6120000" cy="180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Arial"/>
                <a:ea typeface="+mn-ea"/>
                <a:cs typeface="+mn-cs"/>
              </a:rPr>
              <a:t>Facilitating cultural shifts </a:t>
            </a:r>
            <a:r>
              <a:rPr kumimoji="0" lang="en-GB" sz="900" b="0" i="0" u="none" strike="noStrike" kern="1200" cap="none" spc="0" normalizeH="0" baseline="0" noProof="0">
                <a:ln>
                  <a:noFill/>
                </a:ln>
                <a:solidFill>
                  <a:prstClr val="white"/>
                </a:solidFill>
                <a:effectLst/>
                <a:uLnTx/>
                <a:uFillTx/>
                <a:latin typeface="Arial"/>
                <a:ea typeface="+mn-ea"/>
                <a:cs typeface="+mn-cs"/>
              </a:rPr>
              <a:t>needed to drive continuous Leadership in Agile and continuous improvement </a:t>
            </a:r>
          </a:p>
        </p:txBody>
      </p:sp>
      <p:sp>
        <p:nvSpPr>
          <p:cNvPr id="9" name="Rectangle 8">
            <a:extLst>
              <a:ext uri="{FF2B5EF4-FFF2-40B4-BE49-F238E27FC236}">
                <a16:creationId xmlns:a16="http://schemas.microsoft.com/office/drawing/2014/main" id="{01242D7A-17A4-961E-AFAD-BB1E741DE15B}"/>
              </a:ext>
            </a:extLst>
          </p:cNvPr>
          <p:cNvSpPr/>
          <p:nvPr/>
        </p:nvSpPr>
        <p:spPr>
          <a:xfrm>
            <a:off x="974523" y="2272292"/>
            <a:ext cx="6120000" cy="18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Arial"/>
                <a:ea typeface="+mn-ea"/>
                <a:cs typeface="+mn-cs"/>
              </a:rPr>
              <a:t>Understanding business value</a:t>
            </a:r>
            <a:r>
              <a:rPr kumimoji="0" lang="en-GB" sz="900" b="0" i="0" u="none" strike="noStrike" kern="1200" cap="none" spc="0" normalizeH="0" baseline="0" noProof="0">
                <a:ln>
                  <a:noFill/>
                </a:ln>
                <a:solidFill>
                  <a:prstClr val="white"/>
                </a:solidFill>
                <a:effectLst/>
                <a:uLnTx/>
                <a:uFillTx/>
                <a:latin typeface="Arial"/>
                <a:ea typeface="+mn-ea"/>
                <a:cs typeface="+mn-cs"/>
              </a:rPr>
              <a:t>, embedding it into all aspects of delivery </a:t>
            </a:r>
          </a:p>
        </p:txBody>
      </p:sp>
      <p:sp>
        <p:nvSpPr>
          <p:cNvPr id="10" name="Rectangle 9">
            <a:extLst>
              <a:ext uri="{FF2B5EF4-FFF2-40B4-BE49-F238E27FC236}">
                <a16:creationId xmlns:a16="http://schemas.microsoft.com/office/drawing/2014/main" id="{531B96E2-F49D-4D06-EAA7-6CE3334854F4}"/>
              </a:ext>
            </a:extLst>
          </p:cNvPr>
          <p:cNvSpPr/>
          <p:nvPr/>
        </p:nvSpPr>
        <p:spPr>
          <a:xfrm>
            <a:off x="2043815" y="2545467"/>
            <a:ext cx="6120000" cy="180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Arial"/>
                <a:ea typeface="+mn-ea"/>
                <a:cs typeface="+mn-cs"/>
              </a:rPr>
              <a:t>Partnership success </a:t>
            </a:r>
            <a:r>
              <a:rPr kumimoji="0" lang="en-GB" sz="900" b="0" i="0" u="none" strike="noStrike" kern="1200" cap="none" spc="0" normalizeH="0" baseline="0" noProof="0">
                <a:ln>
                  <a:noFill/>
                </a:ln>
                <a:solidFill>
                  <a:prstClr val="white"/>
                </a:solidFill>
                <a:effectLst/>
                <a:uLnTx/>
                <a:uFillTx/>
                <a:latin typeface="Arial"/>
                <a:ea typeface="+mn-ea"/>
                <a:cs typeface="+mn-cs"/>
              </a:rPr>
              <a:t>at our core, fostering and growing the relationship </a:t>
            </a:r>
          </a:p>
        </p:txBody>
      </p:sp>
      <p:sp>
        <p:nvSpPr>
          <p:cNvPr id="11" name="Rectangle 10">
            <a:extLst>
              <a:ext uri="{FF2B5EF4-FFF2-40B4-BE49-F238E27FC236}">
                <a16:creationId xmlns:a16="http://schemas.microsoft.com/office/drawing/2014/main" id="{D7C40378-1474-CF33-9AC1-782E91FFC3EE}"/>
              </a:ext>
            </a:extLst>
          </p:cNvPr>
          <p:cNvSpPr/>
          <p:nvPr/>
        </p:nvSpPr>
        <p:spPr>
          <a:xfrm>
            <a:off x="974523" y="2818642"/>
            <a:ext cx="6120000" cy="180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Arial"/>
                <a:ea typeface="+mn-ea"/>
                <a:cs typeface="+mn-cs"/>
              </a:rPr>
              <a:t>Driving client self-sufficiency</a:t>
            </a:r>
            <a:r>
              <a:rPr kumimoji="0" lang="en-GB" sz="900" b="0" i="0" u="none" strike="noStrike" kern="1200" cap="none" spc="0" normalizeH="0" baseline="0" noProof="0">
                <a:ln>
                  <a:noFill/>
                </a:ln>
                <a:solidFill>
                  <a:prstClr val="white"/>
                </a:solidFill>
                <a:effectLst/>
                <a:uLnTx/>
                <a:uFillTx/>
                <a:latin typeface="Arial"/>
                <a:ea typeface="+mn-ea"/>
                <a:cs typeface="+mn-cs"/>
              </a:rPr>
              <a:t>, service adoption &amp; post deployment support </a:t>
            </a:r>
          </a:p>
        </p:txBody>
      </p:sp>
      <p:sp>
        <p:nvSpPr>
          <p:cNvPr id="12" name="Rectangle 11">
            <a:extLst>
              <a:ext uri="{FF2B5EF4-FFF2-40B4-BE49-F238E27FC236}">
                <a16:creationId xmlns:a16="http://schemas.microsoft.com/office/drawing/2014/main" id="{53EFEA4F-DB7B-A54B-5F16-B03F4AFFE2A9}"/>
              </a:ext>
            </a:extLst>
          </p:cNvPr>
          <p:cNvSpPr/>
          <p:nvPr/>
        </p:nvSpPr>
        <p:spPr>
          <a:xfrm>
            <a:off x="2043815" y="3091817"/>
            <a:ext cx="6120000" cy="180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Arial"/>
                <a:ea typeface="+mn-ea"/>
                <a:cs typeface="+mn-cs"/>
              </a:rPr>
              <a:t>Comprehensive framework </a:t>
            </a:r>
            <a:r>
              <a:rPr kumimoji="0" lang="en-GB" sz="900" b="0" i="0" u="none" strike="noStrike" kern="1200" cap="none" spc="0" normalizeH="0" baseline="0" noProof="0">
                <a:ln>
                  <a:noFill/>
                </a:ln>
                <a:solidFill>
                  <a:prstClr val="white"/>
                </a:solidFill>
                <a:effectLst/>
                <a:uLnTx/>
                <a:uFillTx/>
                <a:latin typeface="Arial"/>
                <a:ea typeface="+mn-ea"/>
                <a:cs typeface="+mn-cs"/>
              </a:rPr>
              <a:t>that covers initiation and delivery of a range of contracting models </a:t>
            </a:r>
          </a:p>
        </p:txBody>
      </p:sp>
      <p:sp>
        <p:nvSpPr>
          <p:cNvPr id="13" name="Rectangle 12">
            <a:extLst>
              <a:ext uri="{FF2B5EF4-FFF2-40B4-BE49-F238E27FC236}">
                <a16:creationId xmlns:a16="http://schemas.microsoft.com/office/drawing/2014/main" id="{8C08625F-1453-4454-D056-9191C0A61054}"/>
              </a:ext>
            </a:extLst>
          </p:cNvPr>
          <p:cNvSpPr/>
          <p:nvPr/>
        </p:nvSpPr>
        <p:spPr>
          <a:xfrm>
            <a:off x="974523" y="3364992"/>
            <a:ext cx="6120000" cy="18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Arial"/>
                <a:ea typeface="+mn-ea"/>
                <a:cs typeface="+mn-cs"/>
              </a:rPr>
              <a:t>Identifying efficiencies </a:t>
            </a:r>
            <a:r>
              <a:rPr kumimoji="0" lang="en-GB" sz="900" b="0" i="0" u="none" strike="noStrike" kern="1200" cap="none" spc="0" normalizeH="0" baseline="0" noProof="0">
                <a:ln>
                  <a:noFill/>
                </a:ln>
                <a:solidFill>
                  <a:prstClr val="white"/>
                </a:solidFill>
                <a:effectLst/>
                <a:uLnTx/>
                <a:uFillTx/>
                <a:latin typeface="Arial"/>
                <a:ea typeface="+mn-ea"/>
                <a:cs typeface="+mn-cs"/>
              </a:rPr>
              <a:t>and automation opportunities with domain driven development &amp; fully automated testing </a:t>
            </a:r>
          </a:p>
        </p:txBody>
      </p:sp>
      <p:sp>
        <p:nvSpPr>
          <p:cNvPr id="14" name="Rectangle 13">
            <a:extLst>
              <a:ext uri="{FF2B5EF4-FFF2-40B4-BE49-F238E27FC236}">
                <a16:creationId xmlns:a16="http://schemas.microsoft.com/office/drawing/2014/main" id="{FD0813FC-9482-47E7-658F-E28AAC4965B1}"/>
              </a:ext>
            </a:extLst>
          </p:cNvPr>
          <p:cNvSpPr/>
          <p:nvPr/>
        </p:nvSpPr>
        <p:spPr>
          <a:xfrm>
            <a:off x="2043815" y="3638167"/>
            <a:ext cx="6120000" cy="180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Arial"/>
                <a:ea typeface="+mn-ea"/>
                <a:cs typeface="+mn-cs"/>
              </a:rPr>
              <a:t>Proactive risk mitigation </a:t>
            </a:r>
            <a:r>
              <a:rPr kumimoji="0" lang="en-GB" sz="900" b="0" i="0" u="none" strike="noStrike" kern="1200" cap="none" spc="0" normalizeH="0" baseline="0" noProof="0">
                <a:ln>
                  <a:noFill/>
                </a:ln>
                <a:solidFill>
                  <a:prstClr val="white"/>
                </a:solidFill>
                <a:effectLst/>
                <a:uLnTx/>
                <a:uFillTx/>
                <a:latin typeface="Arial"/>
                <a:ea typeface="+mn-ea"/>
                <a:cs typeface="+mn-cs"/>
              </a:rPr>
              <a:t>and issue resolution </a:t>
            </a:r>
          </a:p>
        </p:txBody>
      </p:sp>
      <p:sp>
        <p:nvSpPr>
          <p:cNvPr id="15" name="Rectangle 14">
            <a:extLst>
              <a:ext uri="{FF2B5EF4-FFF2-40B4-BE49-F238E27FC236}">
                <a16:creationId xmlns:a16="http://schemas.microsoft.com/office/drawing/2014/main" id="{DFEA4546-E368-A3DB-3527-0BE9A5DA13F6}"/>
              </a:ext>
            </a:extLst>
          </p:cNvPr>
          <p:cNvSpPr/>
          <p:nvPr/>
        </p:nvSpPr>
        <p:spPr>
          <a:xfrm>
            <a:off x="974523" y="3911340"/>
            <a:ext cx="6120000" cy="180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Arial"/>
                <a:ea typeface="+mn-ea"/>
                <a:cs typeface="+mn-cs"/>
              </a:rPr>
              <a:t>Access to business &amp; technology thought leadership</a:t>
            </a:r>
            <a:endParaRPr kumimoji="0" lang="en-GB" sz="900" b="0" i="0" u="none" strike="noStrike" kern="1200" cap="none" spc="0" normalizeH="0" baseline="0" noProof="0">
              <a:ln>
                <a:noFill/>
              </a:ln>
              <a:solidFill>
                <a:prstClr val="white"/>
              </a:solidFill>
              <a:effectLst/>
              <a:uLnTx/>
              <a:uFillTx/>
              <a:latin typeface="Arial"/>
              <a:ea typeface="+mn-ea"/>
              <a:cs typeface="+mn-cs"/>
            </a:endParaRPr>
          </a:p>
        </p:txBody>
      </p:sp>
      <p:sp>
        <p:nvSpPr>
          <p:cNvPr id="16" name="Freihandform: Form 142">
            <a:extLst>
              <a:ext uri="{FF2B5EF4-FFF2-40B4-BE49-F238E27FC236}">
                <a16:creationId xmlns:a16="http://schemas.microsoft.com/office/drawing/2014/main" id="{0D08ADB4-3238-CFD1-F0D3-F633539EBBE1}"/>
              </a:ext>
            </a:extLst>
          </p:cNvPr>
          <p:cNvSpPr>
            <a:spLocks noChangeAspect="1"/>
          </p:cNvSpPr>
          <p:nvPr/>
        </p:nvSpPr>
        <p:spPr>
          <a:xfrm>
            <a:off x="7169855" y="1686182"/>
            <a:ext cx="252000" cy="252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a:ea typeface="+mn-ea"/>
              <a:cs typeface="+mn-cs"/>
            </a:endParaRPr>
          </a:p>
        </p:txBody>
      </p:sp>
      <p:sp>
        <p:nvSpPr>
          <p:cNvPr id="17" name="Freihandform: Form 141">
            <a:extLst>
              <a:ext uri="{FF2B5EF4-FFF2-40B4-BE49-F238E27FC236}">
                <a16:creationId xmlns:a16="http://schemas.microsoft.com/office/drawing/2014/main" id="{7CCCFBAF-3871-EBAE-6B5E-4F4328B45CFE}"/>
              </a:ext>
            </a:extLst>
          </p:cNvPr>
          <p:cNvSpPr>
            <a:spLocks noChangeAspect="1"/>
          </p:cNvSpPr>
          <p:nvPr/>
        </p:nvSpPr>
        <p:spPr>
          <a:xfrm>
            <a:off x="1700922" y="1956051"/>
            <a:ext cx="252000" cy="252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a:ea typeface="+mn-ea"/>
              <a:cs typeface="+mn-cs"/>
            </a:endParaRPr>
          </a:p>
        </p:txBody>
      </p:sp>
      <p:sp>
        <p:nvSpPr>
          <p:cNvPr id="18" name="Freihandform: Form 127">
            <a:extLst>
              <a:ext uri="{FF2B5EF4-FFF2-40B4-BE49-F238E27FC236}">
                <a16:creationId xmlns:a16="http://schemas.microsoft.com/office/drawing/2014/main" id="{B64774B7-2891-302C-B022-9F6FC8A4E7B5}"/>
              </a:ext>
            </a:extLst>
          </p:cNvPr>
          <p:cNvSpPr>
            <a:spLocks noChangeAspect="1"/>
          </p:cNvSpPr>
          <p:nvPr/>
        </p:nvSpPr>
        <p:spPr>
          <a:xfrm>
            <a:off x="7151855" y="2208051"/>
            <a:ext cx="288000" cy="288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ihandform: Form 123">
            <a:extLst>
              <a:ext uri="{FF2B5EF4-FFF2-40B4-BE49-F238E27FC236}">
                <a16:creationId xmlns:a16="http://schemas.microsoft.com/office/drawing/2014/main" id="{41DCFA0C-241B-0147-D44B-118003F46EBD}"/>
              </a:ext>
            </a:extLst>
          </p:cNvPr>
          <p:cNvSpPr>
            <a:spLocks noChangeAspect="1"/>
          </p:cNvSpPr>
          <p:nvPr/>
        </p:nvSpPr>
        <p:spPr>
          <a:xfrm>
            <a:off x="1682922" y="2491466"/>
            <a:ext cx="288000" cy="288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ihandform: Form 157">
            <a:extLst>
              <a:ext uri="{FF2B5EF4-FFF2-40B4-BE49-F238E27FC236}">
                <a16:creationId xmlns:a16="http://schemas.microsoft.com/office/drawing/2014/main" id="{34214606-A51D-D06C-875F-339E954388EC}"/>
              </a:ext>
            </a:extLst>
          </p:cNvPr>
          <p:cNvSpPr>
            <a:spLocks noChangeAspect="1"/>
          </p:cNvSpPr>
          <p:nvPr/>
        </p:nvSpPr>
        <p:spPr>
          <a:xfrm>
            <a:off x="7151855" y="2757230"/>
            <a:ext cx="288000" cy="288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ihandform: Form 147">
            <a:extLst>
              <a:ext uri="{FF2B5EF4-FFF2-40B4-BE49-F238E27FC236}">
                <a16:creationId xmlns:a16="http://schemas.microsoft.com/office/drawing/2014/main" id="{3EF6062C-D2B1-EE66-B0A6-3B68A4973F9B}"/>
              </a:ext>
            </a:extLst>
          </p:cNvPr>
          <p:cNvSpPr>
            <a:spLocks noChangeAspect="1"/>
          </p:cNvSpPr>
          <p:nvPr/>
        </p:nvSpPr>
        <p:spPr>
          <a:xfrm>
            <a:off x="1682922" y="3037816"/>
            <a:ext cx="288000" cy="288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ihandform: Form 156">
            <a:extLst>
              <a:ext uri="{FF2B5EF4-FFF2-40B4-BE49-F238E27FC236}">
                <a16:creationId xmlns:a16="http://schemas.microsoft.com/office/drawing/2014/main" id="{A2F37A3E-1F70-2832-2A0C-F1B1C2B416BA}"/>
              </a:ext>
            </a:extLst>
          </p:cNvPr>
          <p:cNvSpPr>
            <a:spLocks noChangeAspect="1"/>
          </p:cNvSpPr>
          <p:nvPr/>
        </p:nvSpPr>
        <p:spPr>
          <a:xfrm>
            <a:off x="7151855" y="3310992"/>
            <a:ext cx="288000" cy="288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ihandform: Form 131">
            <a:extLst>
              <a:ext uri="{FF2B5EF4-FFF2-40B4-BE49-F238E27FC236}">
                <a16:creationId xmlns:a16="http://schemas.microsoft.com/office/drawing/2014/main" id="{8CF5A8BE-674B-4B9A-7AE2-0CFBC02DC264}"/>
              </a:ext>
            </a:extLst>
          </p:cNvPr>
          <p:cNvSpPr>
            <a:spLocks noChangeAspect="1"/>
          </p:cNvSpPr>
          <p:nvPr/>
        </p:nvSpPr>
        <p:spPr>
          <a:xfrm>
            <a:off x="1682922" y="3584166"/>
            <a:ext cx="288000" cy="288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ihandform: Form 151">
            <a:extLst>
              <a:ext uri="{FF2B5EF4-FFF2-40B4-BE49-F238E27FC236}">
                <a16:creationId xmlns:a16="http://schemas.microsoft.com/office/drawing/2014/main" id="{73305633-0F93-17BC-79CE-4EF75ABD0E1B}"/>
              </a:ext>
            </a:extLst>
          </p:cNvPr>
          <p:cNvSpPr>
            <a:spLocks noChangeAspect="1"/>
          </p:cNvSpPr>
          <p:nvPr/>
        </p:nvSpPr>
        <p:spPr>
          <a:xfrm>
            <a:off x="7151855" y="3857340"/>
            <a:ext cx="288000" cy="288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a:ea typeface="+mn-ea"/>
              <a:cs typeface="+mn-cs"/>
            </a:endParaRPr>
          </a:p>
        </p:txBody>
      </p:sp>
      <p:sp>
        <p:nvSpPr>
          <p:cNvPr id="25" name="Date Placeholder 5">
            <a:extLst>
              <a:ext uri="{FF2B5EF4-FFF2-40B4-BE49-F238E27FC236}">
                <a16:creationId xmlns:a16="http://schemas.microsoft.com/office/drawing/2014/main" id="{727D71E3-81B7-F597-C887-EBC0EE21BE54}"/>
              </a:ext>
            </a:extLst>
          </p:cNvPr>
          <p:cNvSpPr>
            <a:spLocks noGrp="1"/>
          </p:cNvSpPr>
          <p:nvPr>
            <p:ph type="dt" sz="half" idx="2"/>
          </p:nvPr>
        </p:nvSpPr>
        <p:spPr>
          <a:xfrm>
            <a:off x="2579688" y="5003805"/>
            <a:ext cx="791957" cy="92333"/>
          </a:xfrm>
        </p:spPr>
        <p:txBody>
          <a:bodyPr/>
          <a:lstStyle/>
          <a:p>
            <a:pPr marL="0" marR="0" lvl="0" indent="0" algn="l" defTabSz="685800" rtl="0" eaLnBrk="1" fontAlgn="auto" latinLnBrk="0" hangingPunct="1">
              <a:lnSpc>
                <a:spcPct val="100000"/>
              </a:lnSpc>
              <a:spcBef>
                <a:spcPts val="0"/>
              </a:spcBef>
              <a:spcAft>
                <a:spcPts val="600"/>
              </a:spcAft>
              <a:buClrTx/>
              <a:buSzTx/>
              <a:buFontTx/>
              <a:buNone/>
              <a:tabLst/>
              <a:defRPr/>
            </a:pPr>
            <a:fld id="{5B419D1E-CE13-2245-A3FB-6F4ED3025F59}" type="datetime3">
              <a:rPr kumimoji="0" lang="en-SG"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600"/>
                </a:spcAft>
                <a:buClrTx/>
                <a:buSzTx/>
                <a:buFontTx/>
                <a:buNone/>
                <a:tabLst/>
                <a:defRPr/>
              </a:pPr>
              <a:t>11 January 2026</a:t>
            </a:fld>
            <a:endParaRPr kumimoji="0" lang="en-GB" sz="600" b="1"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83369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8FBBC-F974-299D-F163-68118A3E178D}"/>
            </a:ext>
          </a:extLst>
        </p:cNvPr>
        <p:cNvGrpSpPr/>
        <p:nvPr/>
      </p:nvGrpSpPr>
      <p:grpSpPr>
        <a:xfrm>
          <a:off x="0" y="0"/>
          <a:ext cx="0" cy="0"/>
          <a:chOff x="0" y="0"/>
          <a:chExt cx="0" cy="0"/>
        </a:xfrm>
      </p:grpSpPr>
      <p:sp>
        <p:nvSpPr>
          <p:cNvPr id="3" name="Rechteck 7">
            <a:extLst>
              <a:ext uri="{FF2B5EF4-FFF2-40B4-BE49-F238E27FC236}">
                <a16:creationId xmlns:a16="http://schemas.microsoft.com/office/drawing/2014/main" id="{84284910-71F2-5870-356A-7ED233B4ADC6}"/>
              </a:ext>
            </a:extLst>
          </p:cNvPr>
          <p:cNvSpPr/>
          <p:nvPr/>
        </p:nvSpPr>
        <p:spPr>
          <a:xfrm>
            <a:off x="185738" y="447964"/>
            <a:ext cx="8772525" cy="4509799"/>
          </a:xfrm>
          <a:prstGeom prst="rect">
            <a:avLst/>
          </a:prstGeom>
          <a:blipFill>
            <a:blip r:embed="rId4"/>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tx1"/>
              </a:solidFill>
            </a:endParaRPr>
          </a:p>
        </p:txBody>
      </p:sp>
      <p:sp>
        <p:nvSpPr>
          <p:cNvPr id="2" name="Title 1">
            <a:extLst>
              <a:ext uri="{FF2B5EF4-FFF2-40B4-BE49-F238E27FC236}">
                <a16:creationId xmlns:a16="http://schemas.microsoft.com/office/drawing/2014/main" id="{91A8D33A-8FF4-09D7-75E5-3751216CF42B}"/>
              </a:ext>
            </a:extLst>
          </p:cNvPr>
          <p:cNvSpPr>
            <a:spLocks noGrp="1"/>
          </p:cNvSpPr>
          <p:nvPr>
            <p:ph type="title"/>
          </p:nvPr>
        </p:nvSpPr>
        <p:spPr/>
        <p:txBody>
          <a:bodyPr/>
          <a:lstStyle/>
          <a:p>
            <a:r>
              <a:rPr lang="en-GB"/>
              <a:t>Joint Delivery Model</a:t>
            </a:r>
          </a:p>
        </p:txBody>
      </p:sp>
      <p:sp>
        <p:nvSpPr>
          <p:cNvPr id="14" name="Text Placeholder 13">
            <a:extLst>
              <a:ext uri="{FF2B5EF4-FFF2-40B4-BE49-F238E27FC236}">
                <a16:creationId xmlns:a16="http://schemas.microsoft.com/office/drawing/2014/main" id="{B0D1415B-F40D-3175-03B4-F40E8793324C}"/>
              </a:ext>
            </a:extLst>
          </p:cNvPr>
          <p:cNvSpPr>
            <a:spLocks noGrp="1"/>
          </p:cNvSpPr>
          <p:nvPr>
            <p:ph type="body" sz="quarter" idx="10"/>
          </p:nvPr>
        </p:nvSpPr>
        <p:spPr>
          <a:xfrm>
            <a:off x="978103" y="1540175"/>
            <a:ext cx="2393748" cy="2772051"/>
          </a:xfrm>
        </p:spPr>
        <p:txBody>
          <a:bodyPr/>
          <a:lstStyle/>
          <a:p>
            <a:pPr marL="0" indent="0">
              <a:buNone/>
            </a:pPr>
            <a:r>
              <a:rPr lang="en-US" sz="1200"/>
              <a:t>Typical delivery model in collaboration with client teams </a:t>
            </a:r>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endParaRPr lang="en-US" sz="1200"/>
          </a:p>
          <a:p>
            <a:pPr marL="0" indent="0">
              <a:buNone/>
            </a:pPr>
            <a:r>
              <a:rPr lang="en-US" sz="1050"/>
              <a:t>*GFT can also provide those functions which are usually delivered by in-house teams, such as business analysts, UX professionals, and product ownership</a:t>
            </a:r>
          </a:p>
          <a:p>
            <a:pPr marL="0" indent="0">
              <a:buNone/>
            </a:pPr>
            <a:endParaRPr lang="en-US" sz="1200"/>
          </a:p>
        </p:txBody>
      </p:sp>
      <p:sp>
        <p:nvSpPr>
          <p:cNvPr id="26" name="Text Placeholder 25">
            <a:extLst>
              <a:ext uri="{FF2B5EF4-FFF2-40B4-BE49-F238E27FC236}">
                <a16:creationId xmlns:a16="http://schemas.microsoft.com/office/drawing/2014/main" id="{CF3582FC-50D7-5EE0-0EEA-6BB5CBCAE1D6}"/>
              </a:ext>
            </a:extLst>
          </p:cNvPr>
          <p:cNvSpPr>
            <a:spLocks noGrp="1"/>
          </p:cNvSpPr>
          <p:nvPr>
            <p:ph type="body" sz="quarter" idx="12"/>
          </p:nvPr>
        </p:nvSpPr>
        <p:spPr/>
        <p:txBody>
          <a:bodyPr/>
          <a:lstStyle/>
          <a:p>
            <a:endParaRPr lang="en-GB"/>
          </a:p>
        </p:txBody>
      </p:sp>
      <p:sp>
        <p:nvSpPr>
          <p:cNvPr id="5" name="Date Placeholder 2">
            <a:extLst>
              <a:ext uri="{FF2B5EF4-FFF2-40B4-BE49-F238E27FC236}">
                <a16:creationId xmlns:a16="http://schemas.microsoft.com/office/drawing/2014/main" id="{1542A60B-8D70-CAC5-F971-673839EE5E49}"/>
              </a:ext>
            </a:extLst>
          </p:cNvPr>
          <p:cNvSpPr>
            <a:spLocks noGrp="1"/>
          </p:cNvSpPr>
          <p:nvPr>
            <p:ph type="dt" sz="half" idx="2"/>
          </p:nvPr>
        </p:nvSpPr>
        <p:spPr/>
        <p:txBody>
          <a:bodyPr/>
          <a:lstStyle/>
          <a:p>
            <a:fld id="{3E99B1CF-2F03-463F-A7FC-151E5AD0B7A9}" type="datetime4">
              <a:rPr lang="en-GB" smtClean="0"/>
              <a:pPr/>
              <a:t>11 January 2026</a:t>
            </a:fld>
            <a:endParaRPr lang="en-GB"/>
          </a:p>
        </p:txBody>
      </p:sp>
      <p:sp>
        <p:nvSpPr>
          <p:cNvPr id="53" name="Rectangle 52">
            <a:extLst>
              <a:ext uri="{FF2B5EF4-FFF2-40B4-BE49-F238E27FC236}">
                <a16:creationId xmlns:a16="http://schemas.microsoft.com/office/drawing/2014/main" id="{2E38BAEF-64B5-2A78-F9D1-8997A01C3F3B}"/>
              </a:ext>
            </a:extLst>
          </p:cNvPr>
          <p:cNvSpPr/>
          <p:nvPr/>
        </p:nvSpPr>
        <p:spPr>
          <a:xfrm>
            <a:off x="978102" y="2385108"/>
            <a:ext cx="1678012" cy="394377"/>
          </a:xfrm>
          <a:prstGeom prst="rect">
            <a:avLst/>
          </a:prstGeom>
          <a:gradFill>
            <a:gsLst>
              <a:gs pos="1000">
                <a:srgbClr val="213E7F"/>
              </a:gs>
              <a:gs pos="100000">
                <a:srgbClr val="B02A87"/>
              </a:gs>
            </a:gsLst>
            <a:lin ang="126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800">
                <a:solidFill>
                  <a:schemeClr val="bg1"/>
                </a:solidFill>
              </a:rPr>
              <a:t>Mix teams </a:t>
            </a:r>
          </a:p>
          <a:p>
            <a:pPr algn="ctr"/>
            <a:r>
              <a:rPr lang="en-US" sz="800">
                <a:solidFill>
                  <a:schemeClr val="bg1"/>
                </a:solidFill>
              </a:rPr>
              <a:t>(Bank + GFT + Other Vendors)</a:t>
            </a:r>
          </a:p>
        </p:txBody>
      </p:sp>
      <p:sp>
        <p:nvSpPr>
          <p:cNvPr id="54" name="Rectangle 53">
            <a:extLst>
              <a:ext uri="{FF2B5EF4-FFF2-40B4-BE49-F238E27FC236}">
                <a16:creationId xmlns:a16="http://schemas.microsoft.com/office/drawing/2014/main" id="{B12A3947-A977-C724-18D7-FF06239DFA53}"/>
              </a:ext>
            </a:extLst>
          </p:cNvPr>
          <p:cNvSpPr/>
          <p:nvPr/>
        </p:nvSpPr>
        <p:spPr>
          <a:xfrm>
            <a:off x="981075" y="1974219"/>
            <a:ext cx="1675039" cy="317754"/>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800">
                <a:solidFill>
                  <a:schemeClr val="bg1"/>
                </a:solidFill>
              </a:rPr>
              <a:t>Bank Teams</a:t>
            </a:r>
          </a:p>
        </p:txBody>
      </p:sp>
      <p:sp>
        <p:nvSpPr>
          <p:cNvPr id="15" name="Rectangle 14">
            <a:extLst>
              <a:ext uri="{FF2B5EF4-FFF2-40B4-BE49-F238E27FC236}">
                <a16:creationId xmlns:a16="http://schemas.microsoft.com/office/drawing/2014/main" id="{C35FE0A5-ECF8-084A-4597-9997D995DA39}"/>
              </a:ext>
            </a:extLst>
          </p:cNvPr>
          <p:cNvSpPr/>
          <p:nvPr/>
        </p:nvSpPr>
        <p:spPr>
          <a:xfrm>
            <a:off x="3915406" y="1540176"/>
            <a:ext cx="3993948" cy="317754"/>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US" sz="800">
                <a:solidFill>
                  <a:schemeClr val="bg1"/>
                </a:solidFill>
              </a:rPr>
              <a:t>Program Leadership And Steering</a:t>
            </a:r>
          </a:p>
        </p:txBody>
      </p:sp>
      <p:sp>
        <p:nvSpPr>
          <p:cNvPr id="16" name="Rectangle 15">
            <a:extLst>
              <a:ext uri="{FF2B5EF4-FFF2-40B4-BE49-F238E27FC236}">
                <a16:creationId xmlns:a16="http://schemas.microsoft.com/office/drawing/2014/main" id="{BD3D3582-E139-A1AF-23FE-464143C92BA4}"/>
              </a:ext>
            </a:extLst>
          </p:cNvPr>
          <p:cNvSpPr/>
          <p:nvPr/>
        </p:nvSpPr>
        <p:spPr>
          <a:xfrm>
            <a:off x="3915406" y="2133859"/>
            <a:ext cx="968644" cy="1750218"/>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r>
              <a:rPr lang="en-US" sz="800">
                <a:solidFill>
                  <a:schemeClr val="bg1"/>
                </a:solidFill>
              </a:rPr>
              <a:t>*Product Ownership, Business Analysis And Regulatory Engagement</a:t>
            </a:r>
          </a:p>
          <a:p>
            <a:pPr algn="ctr"/>
            <a:endParaRPr lang="en-US" sz="800" b="1">
              <a:solidFill>
                <a:schemeClr val="bg1"/>
              </a:solidFill>
            </a:endParaRPr>
          </a:p>
          <a:p>
            <a:pPr algn="ctr"/>
            <a:endParaRPr lang="en-US" sz="800" b="1">
              <a:solidFill>
                <a:schemeClr val="bg1"/>
              </a:solidFill>
            </a:endParaRPr>
          </a:p>
          <a:p>
            <a:pPr algn="ctr"/>
            <a:r>
              <a:rPr lang="en-US" sz="800">
                <a:solidFill>
                  <a:schemeClr val="bg1"/>
                </a:solidFill>
              </a:rPr>
              <a:t>Supported By Subject Matter Experts</a:t>
            </a:r>
          </a:p>
        </p:txBody>
      </p:sp>
      <p:sp>
        <p:nvSpPr>
          <p:cNvPr id="17" name="Rectangle 16">
            <a:extLst>
              <a:ext uri="{FF2B5EF4-FFF2-40B4-BE49-F238E27FC236}">
                <a16:creationId xmlns:a16="http://schemas.microsoft.com/office/drawing/2014/main" id="{3EC165B8-7D65-E8CE-B299-6A56C475A59E}"/>
              </a:ext>
            </a:extLst>
          </p:cNvPr>
          <p:cNvSpPr/>
          <p:nvPr/>
        </p:nvSpPr>
        <p:spPr>
          <a:xfrm>
            <a:off x="6186102" y="2133859"/>
            <a:ext cx="1723252" cy="1751746"/>
          </a:xfrm>
          <a:prstGeom prst="rect">
            <a:avLst/>
          </a:prstGeom>
          <a:gradFill>
            <a:gsLst>
              <a:gs pos="1000">
                <a:srgbClr val="213E7F"/>
              </a:gs>
              <a:gs pos="100000">
                <a:srgbClr val="B02A87"/>
              </a:gs>
            </a:gsLst>
            <a:lin ang="126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r>
              <a:rPr lang="en-US" sz="800">
                <a:solidFill>
                  <a:schemeClr val="bg1"/>
                </a:solidFill>
              </a:rPr>
              <a:t>Engineering And Delivery</a:t>
            </a:r>
          </a:p>
        </p:txBody>
      </p:sp>
      <p:sp>
        <p:nvSpPr>
          <p:cNvPr id="21" name="Rectangle 20">
            <a:extLst>
              <a:ext uri="{FF2B5EF4-FFF2-40B4-BE49-F238E27FC236}">
                <a16:creationId xmlns:a16="http://schemas.microsoft.com/office/drawing/2014/main" id="{012E052D-1F67-2940-17E6-B248B4D6F1C8}"/>
              </a:ext>
            </a:extLst>
          </p:cNvPr>
          <p:cNvSpPr/>
          <p:nvPr/>
        </p:nvSpPr>
        <p:spPr>
          <a:xfrm>
            <a:off x="5050754" y="2133859"/>
            <a:ext cx="968644" cy="1750218"/>
          </a:xfrm>
          <a:prstGeom prst="rect">
            <a:avLst/>
          </a:prstGeom>
          <a:gradFill>
            <a:gsLst>
              <a:gs pos="1000">
                <a:srgbClr val="213E7F"/>
              </a:gs>
              <a:gs pos="100000">
                <a:srgbClr val="B02A87"/>
              </a:gs>
            </a:gsLst>
            <a:lin ang="126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r>
              <a:rPr lang="en-US" sz="800">
                <a:solidFill>
                  <a:schemeClr val="bg1"/>
                </a:solidFill>
              </a:rPr>
              <a:t>*UI/UX, User Journeys And Client Engagement And Experience</a:t>
            </a:r>
            <a:endParaRPr lang="en-US" sz="800" b="1">
              <a:solidFill>
                <a:schemeClr val="bg1"/>
              </a:solidFill>
            </a:endParaRPr>
          </a:p>
        </p:txBody>
      </p:sp>
      <p:sp>
        <p:nvSpPr>
          <p:cNvPr id="24" name="Rectangle 23">
            <a:extLst>
              <a:ext uri="{FF2B5EF4-FFF2-40B4-BE49-F238E27FC236}">
                <a16:creationId xmlns:a16="http://schemas.microsoft.com/office/drawing/2014/main" id="{812CD07E-58BB-8372-B5B7-B0AB838C8911}"/>
              </a:ext>
            </a:extLst>
          </p:cNvPr>
          <p:cNvSpPr/>
          <p:nvPr/>
        </p:nvSpPr>
        <p:spPr>
          <a:xfrm>
            <a:off x="3915405" y="4118784"/>
            <a:ext cx="3993949" cy="317754"/>
          </a:xfrm>
          <a:prstGeom prst="rect">
            <a:avLst/>
          </a:prstGeom>
          <a:gradFill>
            <a:gsLst>
              <a:gs pos="1000">
                <a:srgbClr val="213E7F"/>
              </a:gs>
              <a:gs pos="100000">
                <a:srgbClr val="B02A87"/>
              </a:gs>
            </a:gsLst>
            <a:lin ang="126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r>
              <a:rPr lang="en-US" sz="800">
                <a:solidFill>
                  <a:schemeClr val="bg1"/>
                </a:solidFill>
              </a:rPr>
              <a:t>Infrastructure Management And </a:t>
            </a:r>
            <a:r>
              <a:rPr lang="en-US" sz="800" err="1">
                <a:solidFill>
                  <a:schemeClr val="bg1"/>
                </a:solidFill>
              </a:rPr>
              <a:t>Devops</a:t>
            </a:r>
            <a:endParaRPr lang="en-US" sz="800">
              <a:solidFill>
                <a:schemeClr val="bg1"/>
              </a:solidFill>
            </a:endParaRPr>
          </a:p>
        </p:txBody>
      </p:sp>
      <p:cxnSp>
        <p:nvCxnSpPr>
          <p:cNvPr id="41" name="Elbow Connector 40">
            <a:extLst>
              <a:ext uri="{FF2B5EF4-FFF2-40B4-BE49-F238E27FC236}">
                <a16:creationId xmlns:a16="http://schemas.microsoft.com/office/drawing/2014/main" id="{F28E2E3D-6E45-8658-0EE9-423F4C5AC521}"/>
              </a:ext>
            </a:extLst>
          </p:cNvPr>
          <p:cNvCxnSpPr>
            <a:cxnSpLocks/>
            <a:stCxn id="15" idx="1"/>
            <a:endCxn id="24" idx="1"/>
          </p:cNvCxnSpPr>
          <p:nvPr/>
        </p:nvCxnSpPr>
        <p:spPr bwMode="gray">
          <a:xfrm rot="10800000" flipV="1">
            <a:off x="3915406" y="1699053"/>
            <a:ext cx="1" cy="2578608"/>
          </a:xfrm>
          <a:prstGeom prst="bentConnector3">
            <a:avLst>
              <a:gd name="adj1" fmla="val 22860100000"/>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99833C7-92E6-7308-D058-333C9E6958F8}"/>
              </a:ext>
            </a:extLst>
          </p:cNvPr>
          <p:cNvSpPr txBox="1"/>
          <p:nvPr/>
        </p:nvSpPr>
        <p:spPr>
          <a:xfrm>
            <a:off x="6734629" y="1610456"/>
            <a:ext cx="1083632" cy="177195"/>
          </a:xfrm>
          <a:prstGeom prst="rect">
            <a:avLst/>
          </a:prstGeom>
          <a:gradFill>
            <a:gsLst>
              <a:gs pos="1000">
                <a:srgbClr val="213E7F"/>
              </a:gs>
              <a:gs pos="100000">
                <a:srgbClr val="B02A87"/>
              </a:gs>
            </a:gsLst>
            <a:lin ang="126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defPPr>
              <a:defRPr lang="de-DE"/>
            </a:defPPr>
            <a:lvl1pPr algn="ctr">
              <a:defRPr sz="800">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solidFill>
                <a:schemeClr val="bg1"/>
              </a:solidFill>
            </a:endParaRPr>
          </a:p>
        </p:txBody>
      </p:sp>
      <p:cxnSp>
        <p:nvCxnSpPr>
          <p:cNvPr id="47" name="Elbow Connector 46">
            <a:extLst>
              <a:ext uri="{FF2B5EF4-FFF2-40B4-BE49-F238E27FC236}">
                <a16:creationId xmlns:a16="http://schemas.microsoft.com/office/drawing/2014/main" id="{C0B3001F-CC12-B8F7-11A7-0F9F970FFE94}"/>
              </a:ext>
            </a:extLst>
          </p:cNvPr>
          <p:cNvCxnSpPr>
            <a:cxnSpLocks/>
            <a:stCxn id="15" idx="2"/>
            <a:endCxn id="16" idx="0"/>
          </p:cNvCxnSpPr>
          <p:nvPr/>
        </p:nvCxnSpPr>
        <p:spPr bwMode="gray">
          <a:xfrm rot="5400000">
            <a:off x="5018090" y="1239568"/>
            <a:ext cx="275929" cy="1512652"/>
          </a:xfrm>
          <a:prstGeom prst="bentConnector3">
            <a:avLst>
              <a:gd name="adj1" fmla="val 50000"/>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32A9B90F-961D-B543-7230-BA82C1E62A88}"/>
              </a:ext>
            </a:extLst>
          </p:cNvPr>
          <p:cNvCxnSpPr>
            <a:cxnSpLocks/>
            <a:stCxn id="15" idx="2"/>
            <a:endCxn id="21" idx="0"/>
          </p:cNvCxnSpPr>
          <p:nvPr/>
        </p:nvCxnSpPr>
        <p:spPr bwMode="gray">
          <a:xfrm rot="5400000">
            <a:off x="5585764" y="1807242"/>
            <a:ext cx="275929" cy="377304"/>
          </a:xfrm>
          <a:prstGeom prst="bentConnector3">
            <a:avLst>
              <a:gd name="adj1" fmla="val 50000"/>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DF41BFD4-2427-E251-8198-3D9DFF717295}"/>
              </a:ext>
            </a:extLst>
          </p:cNvPr>
          <p:cNvCxnSpPr>
            <a:cxnSpLocks/>
            <a:stCxn id="15" idx="2"/>
            <a:endCxn id="17" idx="0"/>
          </p:cNvCxnSpPr>
          <p:nvPr/>
        </p:nvCxnSpPr>
        <p:spPr bwMode="gray">
          <a:xfrm rot="16200000" flipH="1">
            <a:off x="6342090" y="1428220"/>
            <a:ext cx="275929" cy="1135348"/>
          </a:xfrm>
          <a:prstGeom prst="bentConnector3">
            <a:avLst>
              <a:gd name="adj1" fmla="val 50000"/>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856A256-045B-0510-4241-15088FF8F284}"/>
              </a:ext>
            </a:extLst>
          </p:cNvPr>
          <p:cNvSpPr txBox="1"/>
          <p:nvPr/>
        </p:nvSpPr>
        <p:spPr>
          <a:xfrm>
            <a:off x="6820281" y="1599025"/>
            <a:ext cx="912328" cy="200055"/>
          </a:xfrm>
          <a:prstGeom prst="rect">
            <a:avLst/>
          </a:prstGeom>
          <a:noFill/>
        </p:spPr>
        <p:txBody>
          <a:bodyPr wrap="square">
            <a:spAutoFit/>
          </a:bodyPr>
          <a:lstStyle/>
          <a:p>
            <a:r>
              <a:rPr lang="en-US" sz="700" err="1">
                <a:solidFill>
                  <a:schemeClr val="bg1"/>
                </a:solidFill>
              </a:rPr>
              <a:t>Pmo</a:t>
            </a:r>
            <a:r>
              <a:rPr lang="en-US" sz="700">
                <a:solidFill>
                  <a:schemeClr val="bg1"/>
                </a:solidFill>
              </a:rPr>
              <a:t> Function</a:t>
            </a:r>
          </a:p>
        </p:txBody>
      </p:sp>
    </p:spTree>
    <p:extLst>
      <p:ext uri="{BB962C8B-B14F-4D97-AF65-F5344CB8AC3E}">
        <p14:creationId xmlns:p14="http://schemas.microsoft.com/office/powerpoint/2010/main" val="3143619858"/>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FDE7F-1C52-3838-4E04-9168F34F626F}"/>
            </a:ext>
          </a:extLst>
        </p:cNvPr>
        <p:cNvGrpSpPr/>
        <p:nvPr/>
      </p:nvGrpSpPr>
      <p:grpSpPr>
        <a:xfrm>
          <a:off x="0" y="0"/>
          <a:ext cx="0" cy="0"/>
          <a:chOff x="0" y="0"/>
          <a:chExt cx="0" cy="0"/>
        </a:xfrm>
      </p:grpSpPr>
      <p:sp>
        <p:nvSpPr>
          <p:cNvPr id="4" name="Rechteck 7">
            <a:extLst>
              <a:ext uri="{FF2B5EF4-FFF2-40B4-BE49-F238E27FC236}">
                <a16:creationId xmlns:a16="http://schemas.microsoft.com/office/drawing/2014/main" id="{1E1D6F81-46E9-0422-77C0-DCC695B96798}"/>
              </a:ext>
            </a:extLst>
          </p:cNvPr>
          <p:cNvSpPr/>
          <p:nvPr/>
        </p:nvSpPr>
        <p:spPr>
          <a:xfrm>
            <a:off x="185738" y="447964"/>
            <a:ext cx="8772525" cy="4509799"/>
          </a:xfrm>
          <a:prstGeom prst="rect">
            <a:avLst/>
          </a:prstGeom>
          <a:blipFill>
            <a:blip r:embed="rId3"/>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tx1"/>
              </a:solidFill>
            </a:endParaRPr>
          </a:p>
        </p:txBody>
      </p:sp>
      <p:sp>
        <p:nvSpPr>
          <p:cNvPr id="2" name="Title 1">
            <a:extLst>
              <a:ext uri="{FF2B5EF4-FFF2-40B4-BE49-F238E27FC236}">
                <a16:creationId xmlns:a16="http://schemas.microsoft.com/office/drawing/2014/main" id="{E45CDB7A-9086-04F8-1833-D367E7751FC1}"/>
              </a:ext>
            </a:extLst>
          </p:cNvPr>
          <p:cNvSpPr>
            <a:spLocks noGrp="1"/>
          </p:cNvSpPr>
          <p:nvPr>
            <p:ph type="title"/>
          </p:nvPr>
        </p:nvSpPr>
        <p:spPr/>
        <p:txBody>
          <a:bodyPr/>
          <a:lstStyle/>
          <a:p>
            <a:r>
              <a:rPr lang="en-GB"/>
              <a:t>Agile Approach</a:t>
            </a:r>
            <a:endParaRPr lang="en-DE"/>
          </a:p>
        </p:txBody>
      </p:sp>
      <p:sp>
        <p:nvSpPr>
          <p:cNvPr id="3" name="Text Placeholder 2">
            <a:extLst>
              <a:ext uri="{FF2B5EF4-FFF2-40B4-BE49-F238E27FC236}">
                <a16:creationId xmlns:a16="http://schemas.microsoft.com/office/drawing/2014/main" id="{CDEE99BE-8CBD-0451-0A40-C8E60ACD9EF9}"/>
              </a:ext>
            </a:extLst>
          </p:cNvPr>
          <p:cNvSpPr>
            <a:spLocks noGrp="1"/>
          </p:cNvSpPr>
          <p:nvPr>
            <p:ph type="body" sz="quarter" idx="10"/>
          </p:nvPr>
        </p:nvSpPr>
        <p:spPr>
          <a:noFill/>
        </p:spPr>
        <p:txBody>
          <a:bodyPr/>
          <a:lstStyle/>
          <a:p>
            <a:pPr marL="0" indent="0">
              <a:buNone/>
            </a:pPr>
            <a:r>
              <a:rPr lang="en-DE" sz="1000">
                <a:solidFill>
                  <a:schemeClr val="bg1"/>
                </a:solidFill>
              </a:rPr>
              <a:t>GFT promote</a:t>
            </a:r>
            <a:r>
              <a:rPr lang="en-US" sz="1000">
                <a:solidFill>
                  <a:schemeClr val="bg1"/>
                </a:solidFill>
              </a:rPr>
              <a:t>s</a:t>
            </a:r>
            <a:r>
              <a:rPr lang="en-DE" sz="1000">
                <a:solidFill>
                  <a:schemeClr val="bg1"/>
                </a:solidFill>
              </a:rPr>
              <a:t> </a:t>
            </a:r>
            <a:r>
              <a:rPr lang="en-US" sz="1000">
                <a:solidFill>
                  <a:schemeClr val="bg1"/>
                </a:solidFill>
              </a:rPr>
              <a:t>a</a:t>
            </a:r>
            <a:r>
              <a:rPr lang="en-DE" sz="1000">
                <a:solidFill>
                  <a:schemeClr val="bg1"/>
                </a:solidFill>
              </a:rPr>
              <a:t>gile values and culture to foster a focused, commited and collaborative environment in joint teams to enable the delivery of customer value through fast, continous and high-quality software.</a:t>
            </a:r>
          </a:p>
        </p:txBody>
      </p:sp>
      <p:sp>
        <p:nvSpPr>
          <p:cNvPr id="28" name="Text Placeholder 27">
            <a:extLst>
              <a:ext uri="{FF2B5EF4-FFF2-40B4-BE49-F238E27FC236}">
                <a16:creationId xmlns:a16="http://schemas.microsoft.com/office/drawing/2014/main" id="{F231859B-8F13-A8E0-E98B-4E22314443F4}"/>
              </a:ext>
            </a:extLst>
          </p:cNvPr>
          <p:cNvSpPr>
            <a:spLocks noGrp="1"/>
          </p:cNvSpPr>
          <p:nvPr>
            <p:ph type="body" sz="quarter" idx="12"/>
          </p:nvPr>
        </p:nvSpPr>
        <p:spPr/>
        <p:txBody>
          <a:bodyPr/>
          <a:lstStyle/>
          <a:p>
            <a:endParaRPr lang="en-GB"/>
          </a:p>
        </p:txBody>
      </p:sp>
      <p:sp>
        <p:nvSpPr>
          <p:cNvPr id="5" name="Footer Placeholder 4">
            <a:extLst>
              <a:ext uri="{FF2B5EF4-FFF2-40B4-BE49-F238E27FC236}">
                <a16:creationId xmlns:a16="http://schemas.microsoft.com/office/drawing/2014/main" id="{ABAB1A38-F2A9-E26C-032E-1BEA0AB383D0}"/>
              </a:ext>
            </a:extLst>
          </p:cNvPr>
          <p:cNvSpPr>
            <a:spLocks noGrp="1"/>
          </p:cNvSpPr>
          <p:nvPr>
            <p:ph type="ftr" sz="quarter" idx="13"/>
          </p:nvPr>
        </p:nvSpPr>
        <p:spPr/>
        <p:txBody>
          <a:bodyPr/>
          <a:lstStyle/>
          <a:p>
            <a:endParaRPr lang="en-GB"/>
          </a:p>
        </p:txBody>
      </p:sp>
      <p:sp>
        <p:nvSpPr>
          <p:cNvPr id="6" name="Date Placeholder 2">
            <a:extLst>
              <a:ext uri="{FF2B5EF4-FFF2-40B4-BE49-F238E27FC236}">
                <a16:creationId xmlns:a16="http://schemas.microsoft.com/office/drawing/2014/main" id="{B99E7971-1530-9802-0635-01E4226B59E2}"/>
              </a:ext>
            </a:extLst>
          </p:cNvPr>
          <p:cNvSpPr>
            <a:spLocks noGrp="1"/>
          </p:cNvSpPr>
          <p:nvPr>
            <p:ph type="dt" sz="half" idx="2"/>
          </p:nvPr>
        </p:nvSpPr>
        <p:spPr/>
        <p:txBody>
          <a:bodyPr/>
          <a:lstStyle/>
          <a:p>
            <a:fld id="{3E99B1CF-2F03-463F-A7FC-151E5AD0B7A9}" type="datetime4">
              <a:rPr lang="en-GB" smtClean="0"/>
              <a:pPr/>
              <a:t>11 January 2026</a:t>
            </a:fld>
            <a:endParaRPr lang="en-GB"/>
          </a:p>
        </p:txBody>
      </p:sp>
      <p:sp>
        <p:nvSpPr>
          <p:cNvPr id="8" name="Rectangle 7">
            <a:extLst>
              <a:ext uri="{FF2B5EF4-FFF2-40B4-BE49-F238E27FC236}">
                <a16:creationId xmlns:a16="http://schemas.microsoft.com/office/drawing/2014/main" id="{FC71A610-B434-1734-7122-1880F209C7C5}"/>
              </a:ext>
            </a:extLst>
          </p:cNvPr>
          <p:cNvSpPr/>
          <p:nvPr/>
        </p:nvSpPr>
        <p:spPr>
          <a:xfrm rot="16200000">
            <a:off x="93899" y="2596319"/>
            <a:ext cx="2056407" cy="288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DE" sz="1000" b="1">
                <a:solidFill>
                  <a:schemeClr val="bg1"/>
                </a:solidFill>
              </a:rPr>
              <a:t>Agile based delivery model</a:t>
            </a:r>
          </a:p>
        </p:txBody>
      </p:sp>
      <p:sp>
        <p:nvSpPr>
          <p:cNvPr id="9" name="Rectangle 8">
            <a:extLst>
              <a:ext uri="{FF2B5EF4-FFF2-40B4-BE49-F238E27FC236}">
                <a16:creationId xmlns:a16="http://schemas.microsoft.com/office/drawing/2014/main" id="{BC6D5A95-3424-A78A-F914-F18125178DE3}"/>
              </a:ext>
            </a:extLst>
          </p:cNvPr>
          <p:cNvSpPr/>
          <p:nvPr/>
        </p:nvSpPr>
        <p:spPr>
          <a:xfrm rot="16200000">
            <a:off x="3687796" y="2596319"/>
            <a:ext cx="2056408" cy="288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DE" sz="1000" b="1">
                <a:solidFill>
                  <a:schemeClr val="bg1"/>
                </a:solidFill>
              </a:rPr>
              <a:t>Based on SCRUM fraework</a:t>
            </a:r>
          </a:p>
        </p:txBody>
      </p:sp>
      <p:sp>
        <p:nvSpPr>
          <p:cNvPr id="10" name="Rechteck 11">
            <a:extLst>
              <a:ext uri="{FF2B5EF4-FFF2-40B4-BE49-F238E27FC236}">
                <a16:creationId xmlns:a16="http://schemas.microsoft.com/office/drawing/2014/main" id="{F9DDB5CB-AF7C-31C9-4EE5-B09811A50B0F}"/>
              </a:ext>
            </a:extLst>
          </p:cNvPr>
          <p:cNvSpPr/>
          <p:nvPr/>
        </p:nvSpPr>
        <p:spPr bwMode="gray">
          <a:xfrm>
            <a:off x="969116" y="4191843"/>
            <a:ext cx="1116000" cy="432000"/>
          </a:xfrm>
          <a:custGeom>
            <a:avLst/>
            <a:gdLst/>
            <a:ahLst/>
            <a:cxnLst/>
            <a:rect l="l" t="t" r="r" b="b"/>
            <a:pathLst>
              <a:path w="1684635" h="857570">
                <a:moveTo>
                  <a:pt x="0" y="0"/>
                </a:moveTo>
                <a:lnTo>
                  <a:pt x="1482016" y="0"/>
                </a:lnTo>
                <a:lnTo>
                  <a:pt x="1482016" y="226166"/>
                </a:lnTo>
                <a:lnTo>
                  <a:pt x="1684635" y="428785"/>
                </a:lnTo>
                <a:lnTo>
                  <a:pt x="1482016" y="631402"/>
                </a:lnTo>
                <a:lnTo>
                  <a:pt x="1482016" y="857570"/>
                </a:lnTo>
                <a:lnTo>
                  <a:pt x="0" y="857570"/>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de-DE" sz="800">
                <a:solidFill>
                  <a:schemeClr val="bg1"/>
                </a:solidFill>
              </a:rPr>
              <a:t>Create </a:t>
            </a:r>
            <a:r>
              <a:rPr lang="de-DE" sz="800" b="1">
                <a:solidFill>
                  <a:schemeClr val="bg1"/>
                </a:solidFill>
              </a:rPr>
              <a:t>Project </a:t>
            </a:r>
          </a:p>
          <a:p>
            <a:r>
              <a:rPr lang="de-DE" sz="800" b="1">
                <a:solidFill>
                  <a:schemeClr val="bg1"/>
                </a:solidFill>
              </a:rPr>
              <a:t>Vision</a:t>
            </a:r>
            <a:endParaRPr lang="en-GB" sz="800" b="1">
              <a:solidFill>
                <a:schemeClr val="bg1"/>
              </a:solidFill>
            </a:endParaRPr>
          </a:p>
        </p:txBody>
      </p:sp>
      <p:sp>
        <p:nvSpPr>
          <p:cNvPr id="11" name="Rechteck 11">
            <a:extLst>
              <a:ext uri="{FF2B5EF4-FFF2-40B4-BE49-F238E27FC236}">
                <a16:creationId xmlns:a16="http://schemas.microsoft.com/office/drawing/2014/main" id="{7F798EE6-E060-B8E8-A4A3-B38D319A0B04}"/>
              </a:ext>
            </a:extLst>
          </p:cNvPr>
          <p:cNvSpPr/>
          <p:nvPr/>
        </p:nvSpPr>
        <p:spPr bwMode="gray">
          <a:xfrm>
            <a:off x="2211784" y="4198078"/>
            <a:ext cx="1116000" cy="432000"/>
          </a:xfrm>
          <a:custGeom>
            <a:avLst/>
            <a:gdLst/>
            <a:ahLst/>
            <a:cxnLst/>
            <a:rect l="l" t="t" r="r" b="b"/>
            <a:pathLst>
              <a:path w="1684635" h="857570">
                <a:moveTo>
                  <a:pt x="0" y="0"/>
                </a:moveTo>
                <a:lnTo>
                  <a:pt x="1482016" y="0"/>
                </a:lnTo>
                <a:lnTo>
                  <a:pt x="1482016" y="226166"/>
                </a:lnTo>
                <a:lnTo>
                  <a:pt x="1684635" y="428785"/>
                </a:lnTo>
                <a:lnTo>
                  <a:pt x="1482016" y="631402"/>
                </a:lnTo>
                <a:lnTo>
                  <a:pt x="1482016" y="857570"/>
                </a:lnTo>
                <a:lnTo>
                  <a:pt x="0" y="857570"/>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US" sz="800">
                <a:solidFill>
                  <a:schemeClr val="bg1"/>
                </a:solidFill>
              </a:rPr>
              <a:t>Identify </a:t>
            </a:r>
            <a:r>
              <a:rPr lang="en-US" sz="800" b="1">
                <a:solidFill>
                  <a:schemeClr val="bg1"/>
                </a:solidFill>
              </a:rPr>
              <a:t>Scrum Master </a:t>
            </a:r>
            <a:r>
              <a:rPr lang="en-US" sz="800">
                <a:solidFill>
                  <a:schemeClr val="bg1"/>
                </a:solidFill>
              </a:rPr>
              <a:t>and </a:t>
            </a:r>
            <a:r>
              <a:rPr lang="en-US" sz="800" b="1">
                <a:solidFill>
                  <a:schemeClr val="bg1"/>
                </a:solidFill>
              </a:rPr>
              <a:t>Stakeholders</a:t>
            </a:r>
          </a:p>
        </p:txBody>
      </p:sp>
      <p:sp>
        <p:nvSpPr>
          <p:cNvPr id="12" name="Rechteck 11">
            <a:extLst>
              <a:ext uri="{FF2B5EF4-FFF2-40B4-BE49-F238E27FC236}">
                <a16:creationId xmlns:a16="http://schemas.microsoft.com/office/drawing/2014/main" id="{D4F8B067-F99B-F709-E3D1-B72302D8CD41}"/>
              </a:ext>
            </a:extLst>
          </p:cNvPr>
          <p:cNvSpPr/>
          <p:nvPr/>
        </p:nvSpPr>
        <p:spPr bwMode="gray">
          <a:xfrm>
            <a:off x="3454452" y="4197858"/>
            <a:ext cx="1116000" cy="432000"/>
          </a:xfrm>
          <a:custGeom>
            <a:avLst/>
            <a:gdLst/>
            <a:ahLst/>
            <a:cxnLst/>
            <a:rect l="l" t="t" r="r" b="b"/>
            <a:pathLst>
              <a:path w="1684635" h="857570">
                <a:moveTo>
                  <a:pt x="0" y="0"/>
                </a:moveTo>
                <a:lnTo>
                  <a:pt x="1482016" y="0"/>
                </a:lnTo>
                <a:lnTo>
                  <a:pt x="1482016" y="226166"/>
                </a:lnTo>
                <a:lnTo>
                  <a:pt x="1684635" y="428785"/>
                </a:lnTo>
                <a:lnTo>
                  <a:pt x="1482016" y="631402"/>
                </a:lnTo>
                <a:lnTo>
                  <a:pt x="1482016" y="857570"/>
                </a:lnTo>
                <a:lnTo>
                  <a:pt x="0" y="857570"/>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US" sz="800">
                <a:solidFill>
                  <a:schemeClr val="bg1"/>
                </a:solidFill>
              </a:rPr>
              <a:t>Form </a:t>
            </a:r>
            <a:r>
              <a:rPr lang="en-US" sz="800" b="1">
                <a:solidFill>
                  <a:schemeClr val="bg1"/>
                </a:solidFill>
              </a:rPr>
              <a:t>Scrum </a:t>
            </a:r>
          </a:p>
          <a:p>
            <a:r>
              <a:rPr lang="en-US" sz="800" b="1">
                <a:solidFill>
                  <a:schemeClr val="bg1"/>
                </a:solidFill>
              </a:rPr>
              <a:t>Team</a:t>
            </a:r>
          </a:p>
        </p:txBody>
      </p:sp>
      <p:sp>
        <p:nvSpPr>
          <p:cNvPr id="13" name="Rechteck 11">
            <a:extLst>
              <a:ext uri="{FF2B5EF4-FFF2-40B4-BE49-F238E27FC236}">
                <a16:creationId xmlns:a16="http://schemas.microsoft.com/office/drawing/2014/main" id="{60E49198-7F11-CAEB-26FF-2650F8A464CD}"/>
              </a:ext>
            </a:extLst>
          </p:cNvPr>
          <p:cNvSpPr/>
          <p:nvPr/>
        </p:nvSpPr>
        <p:spPr bwMode="gray">
          <a:xfrm>
            <a:off x="4697120" y="4193761"/>
            <a:ext cx="1116000" cy="432000"/>
          </a:xfrm>
          <a:custGeom>
            <a:avLst/>
            <a:gdLst/>
            <a:ahLst/>
            <a:cxnLst/>
            <a:rect l="l" t="t" r="r" b="b"/>
            <a:pathLst>
              <a:path w="1684635" h="857570">
                <a:moveTo>
                  <a:pt x="0" y="0"/>
                </a:moveTo>
                <a:lnTo>
                  <a:pt x="1482016" y="0"/>
                </a:lnTo>
                <a:lnTo>
                  <a:pt x="1482016" y="226166"/>
                </a:lnTo>
                <a:lnTo>
                  <a:pt x="1684635" y="428785"/>
                </a:lnTo>
                <a:lnTo>
                  <a:pt x="1482016" y="631402"/>
                </a:lnTo>
                <a:lnTo>
                  <a:pt x="1482016" y="857570"/>
                </a:lnTo>
                <a:lnTo>
                  <a:pt x="0" y="857570"/>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US" sz="800">
                <a:solidFill>
                  <a:schemeClr val="bg1"/>
                </a:solidFill>
              </a:rPr>
              <a:t>Develop </a:t>
            </a:r>
            <a:r>
              <a:rPr lang="en-US" sz="800" b="1">
                <a:solidFill>
                  <a:schemeClr val="bg1"/>
                </a:solidFill>
              </a:rPr>
              <a:t>Epics</a:t>
            </a:r>
          </a:p>
        </p:txBody>
      </p:sp>
      <p:sp>
        <p:nvSpPr>
          <p:cNvPr id="14" name="Rechteck 11">
            <a:extLst>
              <a:ext uri="{FF2B5EF4-FFF2-40B4-BE49-F238E27FC236}">
                <a16:creationId xmlns:a16="http://schemas.microsoft.com/office/drawing/2014/main" id="{BFC878B1-D065-79C8-F2F3-4A310ADE0855}"/>
              </a:ext>
            </a:extLst>
          </p:cNvPr>
          <p:cNvSpPr/>
          <p:nvPr/>
        </p:nvSpPr>
        <p:spPr bwMode="gray">
          <a:xfrm>
            <a:off x="5939788" y="4196498"/>
            <a:ext cx="1116000" cy="432000"/>
          </a:xfrm>
          <a:custGeom>
            <a:avLst/>
            <a:gdLst/>
            <a:ahLst/>
            <a:cxnLst/>
            <a:rect l="l" t="t" r="r" b="b"/>
            <a:pathLst>
              <a:path w="1684635" h="857570">
                <a:moveTo>
                  <a:pt x="0" y="0"/>
                </a:moveTo>
                <a:lnTo>
                  <a:pt x="1482016" y="0"/>
                </a:lnTo>
                <a:lnTo>
                  <a:pt x="1482016" y="226166"/>
                </a:lnTo>
                <a:lnTo>
                  <a:pt x="1684635" y="428785"/>
                </a:lnTo>
                <a:lnTo>
                  <a:pt x="1482016" y="631402"/>
                </a:lnTo>
                <a:lnTo>
                  <a:pt x="1482016" y="857570"/>
                </a:lnTo>
                <a:lnTo>
                  <a:pt x="0" y="857570"/>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US" sz="800">
                <a:solidFill>
                  <a:schemeClr val="bg1"/>
                </a:solidFill>
              </a:rPr>
              <a:t>Create Prioritized </a:t>
            </a:r>
            <a:r>
              <a:rPr lang="en-US" sz="800" b="1">
                <a:solidFill>
                  <a:schemeClr val="bg1"/>
                </a:solidFill>
              </a:rPr>
              <a:t>Product Backlog</a:t>
            </a:r>
          </a:p>
        </p:txBody>
      </p:sp>
      <p:sp>
        <p:nvSpPr>
          <p:cNvPr id="15" name="Rechteck 11">
            <a:extLst>
              <a:ext uri="{FF2B5EF4-FFF2-40B4-BE49-F238E27FC236}">
                <a16:creationId xmlns:a16="http://schemas.microsoft.com/office/drawing/2014/main" id="{0BAFD3C4-D6D0-024D-6F14-0F5AE188B2E6}"/>
              </a:ext>
            </a:extLst>
          </p:cNvPr>
          <p:cNvSpPr/>
          <p:nvPr/>
        </p:nvSpPr>
        <p:spPr bwMode="gray">
          <a:xfrm>
            <a:off x="7182454" y="4191843"/>
            <a:ext cx="1116000" cy="432000"/>
          </a:xfrm>
          <a:custGeom>
            <a:avLst/>
            <a:gdLst/>
            <a:ahLst/>
            <a:cxnLst/>
            <a:rect l="l" t="t" r="r" b="b"/>
            <a:pathLst>
              <a:path w="1684635" h="857570">
                <a:moveTo>
                  <a:pt x="0" y="0"/>
                </a:moveTo>
                <a:lnTo>
                  <a:pt x="1482016" y="0"/>
                </a:lnTo>
                <a:lnTo>
                  <a:pt x="1482016" y="226166"/>
                </a:lnTo>
                <a:lnTo>
                  <a:pt x="1684635" y="428785"/>
                </a:lnTo>
                <a:lnTo>
                  <a:pt x="1482016" y="631402"/>
                </a:lnTo>
                <a:lnTo>
                  <a:pt x="1482016" y="857570"/>
                </a:lnTo>
                <a:lnTo>
                  <a:pt x="0" y="857570"/>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US" sz="800">
                <a:solidFill>
                  <a:schemeClr val="bg1"/>
                </a:solidFill>
              </a:rPr>
              <a:t>Conduct </a:t>
            </a:r>
            <a:r>
              <a:rPr lang="en-US" sz="800" b="1">
                <a:solidFill>
                  <a:schemeClr val="bg1"/>
                </a:solidFill>
              </a:rPr>
              <a:t>Release Planning</a:t>
            </a:r>
          </a:p>
        </p:txBody>
      </p:sp>
      <p:sp>
        <p:nvSpPr>
          <p:cNvPr id="16" name="Rectangle 15">
            <a:extLst>
              <a:ext uri="{FF2B5EF4-FFF2-40B4-BE49-F238E27FC236}">
                <a16:creationId xmlns:a16="http://schemas.microsoft.com/office/drawing/2014/main" id="{971B7DBF-EFC7-A02E-F57C-BB74E169886A}"/>
              </a:ext>
            </a:extLst>
          </p:cNvPr>
          <p:cNvSpPr/>
          <p:nvPr/>
        </p:nvSpPr>
        <p:spPr>
          <a:xfrm>
            <a:off x="969116" y="3902243"/>
            <a:ext cx="7191375" cy="288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1000" b="1">
                <a:solidFill>
                  <a:schemeClr val="bg1"/>
                </a:solidFill>
              </a:rPr>
              <a:t>Iterative model startup process</a:t>
            </a:r>
            <a:endParaRPr lang="es-ES" sz="1000" b="1">
              <a:solidFill>
                <a:schemeClr val="bg1"/>
              </a:solidFill>
            </a:endParaRPr>
          </a:p>
        </p:txBody>
      </p:sp>
      <p:pic>
        <p:nvPicPr>
          <p:cNvPr id="17" name="Picture 16">
            <a:extLst>
              <a:ext uri="{FF2B5EF4-FFF2-40B4-BE49-F238E27FC236}">
                <a16:creationId xmlns:a16="http://schemas.microsoft.com/office/drawing/2014/main" id="{E2BB3814-A43F-ABC4-3E7B-3DF4BDA9D78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382917" y="1709676"/>
            <a:ext cx="2419165" cy="1224000"/>
          </a:xfrm>
          <a:prstGeom prst="rect">
            <a:avLst/>
          </a:prstGeom>
          <a:effectLst>
            <a:outerShdw blurRad="50800" dist="38100" dir="2700000" algn="tl" rotWithShape="0">
              <a:prstClr val="black">
                <a:alpha val="40000"/>
              </a:prstClr>
            </a:outerShdw>
          </a:effectLst>
        </p:spPr>
      </p:pic>
      <p:pic>
        <p:nvPicPr>
          <p:cNvPr id="19" name="image11.png">
            <a:extLst>
              <a:ext uri="{FF2B5EF4-FFF2-40B4-BE49-F238E27FC236}">
                <a16:creationId xmlns:a16="http://schemas.microsoft.com/office/drawing/2014/main" id="{461B7B7A-7A96-82C3-2F7B-10DC09E7243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70677" y="1709676"/>
            <a:ext cx="3189814" cy="12240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 Placeholder 2">
            <a:extLst>
              <a:ext uri="{FF2B5EF4-FFF2-40B4-BE49-F238E27FC236}">
                <a16:creationId xmlns:a16="http://schemas.microsoft.com/office/drawing/2014/main" id="{C5764445-0923-6EE5-2371-5DF8E189CCD1}"/>
              </a:ext>
            </a:extLst>
          </p:cNvPr>
          <p:cNvSpPr txBox="1">
            <a:spLocks/>
          </p:cNvSpPr>
          <p:nvPr/>
        </p:nvSpPr>
        <p:spPr>
          <a:xfrm>
            <a:off x="1382917" y="3029859"/>
            <a:ext cx="2485335" cy="738664"/>
          </a:xfrm>
          <a:prstGeom prst="rect">
            <a:avLst/>
          </a:prstGeom>
          <a:noFill/>
        </p:spPr>
        <p:txBody>
          <a:bodyPr vert="horz" wrap="square"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pPr>
            <a:r>
              <a:rPr lang="en-GB" sz="800">
                <a:solidFill>
                  <a:schemeClr val="bg1"/>
                </a:solidFill>
              </a:rPr>
              <a:t>I</a:t>
            </a:r>
            <a:r>
              <a:rPr lang="en-DE" sz="800">
                <a:solidFill>
                  <a:schemeClr val="bg1"/>
                </a:solidFill>
              </a:rPr>
              <a:t>ncremental and iterative development</a:t>
            </a:r>
          </a:p>
          <a:p>
            <a:pPr>
              <a:lnSpc>
                <a:spcPct val="100000"/>
              </a:lnSpc>
              <a:spcBef>
                <a:spcPts val="0"/>
              </a:spcBef>
            </a:pPr>
            <a:r>
              <a:rPr lang="en-DE" sz="800">
                <a:solidFill>
                  <a:schemeClr val="bg1"/>
                </a:solidFill>
              </a:rPr>
              <a:t>Customer-oriented backlog</a:t>
            </a:r>
          </a:p>
          <a:p>
            <a:pPr>
              <a:lnSpc>
                <a:spcPct val="100000"/>
              </a:lnSpc>
              <a:spcBef>
                <a:spcPts val="0"/>
              </a:spcBef>
            </a:pPr>
            <a:r>
              <a:rPr lang="en-GB" sz="800">
                <a:solidFill>
                  <a:schemeClr val="bg1"/>
                </a:solidFill>
              </a:rPr>
              <a:t>E</a:t>
            </a:r>
            <a:r>
              <a:rPr lang="en-DE" sz="800">
                <a:solidFill>
                  <a:schemeClr val="bg1"/>
                </a:solidFill>
              </a:rPr>
              <a:t>mpowered teams, end-to-end responsibility</a:t>
            </a:r>
          </a:p>
          <a:p>
            <a:pPr>
              <a:lnSpc>
                <a:spcPct val="100000"/>
              </a:lnSpc>
              <a:spcBef>
                <a:spcPts val="0"/>
              </a:spcBef>
            </a:pPr>
            <a:r>
              <a:rPr lang="en-GB" sz="800">
                <a:solidFill>
                  <a:schemeClr val="bg1"/>
                </a:solidFill>
              </a:rPr>
              <a:t>F</a:t>
            </a:r>
            <a:r>
              <a:rPr lang="en-DE" sz="800">
                <a:solidFill>
                  <a:schemeClr val="bg1"/>
                </a:solidFill>
              </a:rPr>
              <a:t>requent delivery and feedback</a:t>
            </a:r>
          </a:p>
          <a:p>
            <a:pPr>
              <a:lnSpc>
                <a:spcPct val="100000"/>
              </a:lnSpc>
              <a:spcBef>
                <a:spcPts val="0"/>
              </a:spcBef>
            </a:pPr>
            <a:r>
              <a:rPr lang="en-DE" sz="800">
                <a:solidFill>
                  <a:schemeClr val="bg1"/>
                </a:solidFill>
              </a:rPr>
              <a:t>Early validation through stakeholder participation</a:t>
            </a:r>
          </a:p>
          <a:p>
            <a:pPr>
              <a:lnSpc>
                <a:spcPct val="100000"/>
              </a:lnSpc>
              <a:spcBef>
                <a:spcPts val="0"/>
              </a:spcBef>
            </a:pPr>
            <a:r>
              <a:rPr lang="en-DE" sz="800">
                <a:solidFill>
                  <a:schemeClr val="bg1"/>
                </a:solidFill>
              </a:rPr>
              <a:t>Focus on learning</a:t>
            </a:r>
          </a:p>
        </p:txBody>
      </p:sp>
      <p:sp>
        <p:nvSpPr>
          <p:cNvPr id="23" name="Text Placeholder 2">
            <a:extLst>
              <a:ext uri="{FF2B5EF4-FFF2-40B4-BE49-F238E27FC236}">
                <a16:creationId xmlns:a16="http://schemas.microsoft.com/office/drawing/2014/main" id="{D1025184-432D-6F9E-19E0-4DBD8BDD2618}"/>
              </a:ext>
            </a:extLst>
          </p:cNvPr>
          <p:cNvSpPr txBox="1">
            <a:spLocks/>
          </p:cNvSpPr>
          <p:nvPr/>
        </p:nvSpPr>
        <p:spPr>
          <a:xfrm>
            <a:off x="4970677" y="3028503"/>
            <a:ext cx="3189814" cy="569387"/>
          </a:xfrm>
          <a:prstGeom prst="rect">
            <a:avLst/>
          </a:prstGeom>
          <a:noFill/>
        </p:spPr>
        <p:txBody>
          <a:bodyPr vert="horz" wrap="square" lIns="0" tIns="0" rIns="0" bIns="0" rtlCol="0">
            <a:spAutoFit/>
          </a:bodyPr>
          <a:lstStyle>
            <a:defPPr>
              <a:defRPr lang="de-DE"/>
            </a:defPPr>
            <a:lvl1pPr marL="177800" marR="0" indent="-177800" defTabSz="685800" fontAlgn="base">
              <a:lnSpc>
                <a:spcPct val="100000"/>
              </a:lnSpc>
              <a:spcBef>
                <a:spcPts val="0"/>
              </a:spcBef>
              <a:spcAft>
                <a:spcPct val="0"/>
              </a:spcAft>
              <a:buClr>
                <a:srgbClr val="000000"/>
              </a:buClr>
              <a:buSzTx/>
              <a:buFont typeface="Wingdings" panose="05000000000000000000" pitchFamily="2" charset="2"/>
              <a:buChar char="§"/>
              <a:tabLst/>
              <a:defRPr sz="800" b="0">
                <a:ea typeface="Geneva" pitchFamily="-128" charset="-128"/>
              </a:defRPr>
            </a:lvl1pPr>
            <a:lvl2pPr marL="361950" marR="0" indent="-184150" defTabSz="685800" fontAlgn="base">
              <a:lnSpc>
                <a:spcPct val="90000"/>
              </a:lnSpc>
              <a:spcBef>
                <a:spcPts val="600"/>
              </a:spcBef>
              <a:spcAft>
                <a:spcPct val="0"/>
              </a:spcAft>
              <a:buClr>
                <a:srgbClr val="000000"/>
              </a:buClr>
              <a:buSzTx/>
              <a:buFont typeface="Wingdings" panose="05000000000000000000" pitchFamily="2" charset="2"/>
              <a:buChar char="§"/>
              <a:tabLst/>
              <a:defRPr sz="1200" b="0">
                <a:ea typeface="Geneva" pitchFamily="-128" charset="-128"/>
              </a:defRPr>
            </a:lvl2pPr>
            <a:lvl3pPr marL="539750" marR="0" indent="-177800" defTabSz="685800" fontAlgn="base">
              <a:lnSpc>
                <a:spcPct val="90000"/>
              </a:lnSpc>
              <a:spcBef>
                <a:spcPts val="600"/>
              </a:spcBef>
              <a:spcAft>
                <a:spcPct val="0"/>
              </a:spcAft>
              <a:buClr>
                <a:srgbClr val="000000"/>
              </a:buClr>
              <a:buSzTx/>
              <a:buFont typeface="Wingdings" panose="05000000000000000000" pitchFamily="2" charset="2"/>
              <a:buChar char="§"/>
              <a:tabLst/>
              <a:defRPr sz="1200" b="0" baseline="0">
                <a:ea typeface="Geneva" pitchFamily="-128" charset="-128"/>
              </a:defRPr>
            </a:lvl3pPr>
            <a:lvl4pPr marL="717550" marR="0" indent="-177800" defTabSz="685800" fontAlgn="base">
              <a:lnSpc>
                <a:spcPct val="90000"/>
              </a:lnSpc>
              <a:spcBef>
                <a:spcPts val="600"/>
              </a:spcBef>
              <a:spcAft>
                <a:spcPct val="0"/>
              </a:spcAft>
              <a:buClr>
                <a:srgbClr val="000000"/>
              </a:buClr>
              <a:buSzTx/>
              <a:buFont typeface="Wingdings" panose="05000000000000000000" pitchFamily="2" charset="2"/>
              <a:buChar char="§"/>
              <a:tabLst/>
              <a:defRPr sz="1200" b="0">
                <a:ea typeface="Geneva" pitchFamily="-128" charset="-128"/>
              </a:defRPr>
            </a:lvl4pPr>
            <a:lvl5pPr marL="895350" marR="0" indent="-177800" defTabSz="685800" fontAlgn="base">
              <a:lnSpc>
                <a:spcPct val="90000"/>
              </a:lnSpc>
              <a:spcBef>
                <a:spcPts val="600"/>
              </a:spcBef>
              <a:spcAft>
                <a:spcPct val="0"/>
              </a:spcAft>
              <a:buClr>
                <a:srgbClr val="000000"/>
              </a:buClr>
              <a:buSzTx/>
              <a:buFont typeface="Wingdings" panose="05000000000000000000" pitchFamily="2" charset="2"/>
              <a:buChar char="§"/>
              <a:tabLst/>
              <a:defRPr sz="1200" b="0" baseline="0">
                <a:ea typeface="Geneva" pitchFamily="-128" charset="-128"/>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spcAft>
                <a:spcPts val="600"/>
              </a:spcAft>
            </a:pPr>
            <a:r>
              <a:rPr lang="en-GB" b="1">
                <a:solidFill>
                  <a:schemeClr val="bg1"/>
                </a:solidFill>
              </a:rPr>
              <a:t>Flexible enough to adapt </a:t>
            </a:r>
            <a:r>
              <a:rPr lang="en-GB">
                <a:solidFill>
                  <a:schemeClr val="bg1"/>
                </a:solidFill>
              </a:rPr>
              <a:t>to the different phases of the project, where a waterfall or mixed methodology can do better</a:t>
            </a:r>
          </a:p>
          <a:p>
            <a:pPr>
              <a:spcAft>
                <a:spcPts val="600"/>
              </a:spcAft>
            </a:pPr>
            <a:r>
              <a:rPr lang="en-GB" b="1">
                <a:solidFill>
                  <a:schemeClr val="bg1"/>
                </a:solidFill>
              </a:rPr>
              <a:t>Working iteratively </a:t>
            </a:r>
            <a:r>
              <a:rPr lang="en-GB">
                <a:solidFill>
                  <a:schemeClr val="bg1"/>
                </a:solidFill>
              </a:rPr>
              <a:t>in the development of new functionalities through multidisciplinary teams integrated with the business</a:t>
            </a:r>
          </a:p>
        </p:txBody>
      </p:sp>
    </p:spTree>
    <p:extLst>
      <p:ext uri="{BB962C8B-B14F-4D97-AF65-F5344CB8AC3E}">
        <p14:creationId xmlns:p14="http://schemas.microsoft.com/office/powerpoint/2010/main" val="3705067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67AF8-1506-4B3F-3A74-9D2AACC5DAB8}"/>
            </a:ext>
          </a:extLst>
        </p:cNvPr>
        <p:cNvGrpSpPr/>
        <p:nvPr/>
      </p:nvGrpSpPr>
      <p:grpSpPr>
        <a:xfrm>
          <a:off x="0" y="0"/>
          <a:ext cx="0" cy="0"/>
          <a:chOff x="0" y="0"/>
          <a:chExt cx="0" cy="0"/>
        </a:xfrm>
      </p:grpSpPr>
      <p:sp>
        <p:nvSpPr>
          <p:cNvPr id="2" name="Rechteck 7">
            <a:extLst>
              <a:ext uri="{FF2B5EF4-FFF2-40B4-BE49-F238E27FC236}">
                <a16:creationId xmlns:a16="http://schemas.microsoft.com/office/drawing/2014/main" id="{FE7A46C5-7615-B7BB-E05E-87B7B50F7AA5}"/>
              </a:ext>
            </a:extLst>
          </p:cNvPr>
          <p:cNvSpPr/>
          <p:nvPr/>
        </p:nvSpPr>
        <p:spPr>
          <a:xfrm>
            <a:off x="185738" y="447964"/>
            <a:ext cx="8772525" cy="4509799"/>
          </a:xfrm>
          <a:prstGeom prst="rect">
            <a:avLst/>
          </a:prstGeom>
          <a:blipFill>
            <a:blip r:embed="rId5"/>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tx1"/>
              </a:solidFill>
            </a:endParaRPr>
          </a:p>
        </p:txBody>
      </p:sp>
      <p:graphicFrame>
        <p:nvGraphicFramePr>
          <p:cNvPr id="14" name="Objekt 13" hidden="1">
            <a:extLst>
              <a:ext uri="{FF2B5EF4-FFF2-40B4-BE49-F238E27FC236}">
                <a16:creationId xmlns:a16="http://schemas.microsoft.com/office/drawing/2014/main" id="{BB458F85-5492-19ED-F318-EED8729D75FC}"/>
              </a:ext>
            </a:extLst>
          </p:cNvPr>
          <p:cNvGraphicFramePr>
            <a:graphicFrameLocks noChangeAspect="1"/>
          </p:cNvGraphicFramePr>
          <p:nvPr>
            <p:custDataLst>
              <p:tags r:id="rId2"/>
            </p:custDataLst>
          </p:nvPr>
        </p:nvGraphicFramePr>
        <p:xfrm>
          <a:off x="1590" y="1590"/>
          <a:ext cx="1588" cy="1588"/>
        </p:xfrm>
        <a:graphic>
          <a:graphicData uri="http://schemas.openxmlformats.org/presentationml/2006/ole">
            <mc:AlternateContent xmlns:mc="http://schemas.openxmlformats.org/markup-compatibility/2006">
              <mc:Choice xmlns:v="urn:schemas-microsoft-com:vml" Requires="v">
                <p:oleObj name="think-cell Folie" r:id="rId6" imgW="399" imgH="399" progId="TCLayout.ActiveDocument.1">
                  <p:embed/>
                </p:oleObj>
              </mc:Choice>
              <mc:Fallback>
                <p:oleObj name="think-cell Folie" r:id="rId6" imgW="399" imgH="399" progId="TCLayout.ActiveDocument.1">
                  <p:embed/>
                  <p:pic>
                    <p:nvPicPr>
                      <p:cNvPr id="14" name="Objekt 13" hidden="1">
                        <a:extLst>
                          <a:ext uri="{FF2B5EF4-FFF2-40B4-BE49-F238E27FC236}">
                            <a16:creationId xmlns:a16="http://schemas.microsoft.com/office/drawing/2014/main" id="{BB458F85-5492-19ED-F318-EED8729D75FC}"/>
                          </a:ext>
                        </a:extLst>
                      </p:cNvPr>
                      <p:cNvPicPr/>
                      <p:nvPr/>
                    </p:nvPicPr>
                    <p:blipFill>
                      <a:blip r:embed="rId7"/>
                      <a:stretch>
                        <a:fillRect/>
                      </a:stretch>
                    </p:blipFill>
                    <p:spPr>
                      <a:xfrm>
                        <a:off x="1590" y="1590"/>
                        <a:ext cx="1588"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BC18A5E8-9BBE-9536-B976-C8D52278684F}"/>
              </a:ext>
            </a:extLst>
          </p:cNvPr>
          <p:cNvSpPr>
            <a:spLocks noGrp="1"/>
          </p:cNvSpPr>
          <p:nvPr>
            <p:ph type="title"/>
          </p:nvPr>
        </p:nvSpPr>
        <p:spPr/>
        <p:txBody>
          <a:bodyPr/>
          <a:lstStyle/>
          <a:p>
            <a:r>
              <a:rPr lang="en-GB"/>
              <a:t>GFT Approach for organisation / team structure</a:t>
            </a:r>
          </a:p>
        </p:txBody>
      </p:sp>
      <p:sp>
        <p:nvSpPr>
          <p:cNvPr id="5" name="Text Placeholder 4">
            <a:extLst>
              <a:ext uri="{FF2B5EF4-FFF2-40B4-BE49-F238E27FC236}">
                <a16:creationId xmlns:a16="http://schemas.microsoft.com/office/drawing/2014/main" id="{934B45F2-F80A-2747-A2B1-4DDB2659B1AE}"/>
              </a:ext>
            </a:extLst>
          </p:cNvPr>
          <p:cNvSpPr>
            <a:spLocks noGrp="1"/>
          </p:cNvSpPr>
          <p:nvPr>
            <p:ph type="body" sz="quarter" idx="12"/>
          </p:nvPr>
        </p:nvSpPr>
        <p:spPr/>
        <p:txBody>
          <a:bodyPr/>
          <a:lstStyle/>
          <a:p>
            <a:endParaRPr lang="pl-PL"/>
          </a:p>
        </p:txBody>
      </p:sp>
      <p:sp>
        <p:nvSpPr>
          <p:cNvPr id="4" name="Fußzeilenplatzhalter 3">
            <a:extLst>
              <a:ext uri="{FF2B5EF4-FFF2-40B4-BE49-F238E27FC236}">
                <a16:creationId xmlns:a16="http://schemas.microsoft.com/office/drawing/2014/main" id="{40D5B074-ADD3-E539-1000-BF2A93F0AA2E}"/>
              </a:ext>
            </a:extLst>
          </p:cNvPr>
          <p:cNvSpPr>
            <a:spLocks noGrp="1"/>
          </p:cNvSpPr>
          <p:nvPr>
            <p:ph type="ftr" sz="quarter" idx="13"/>
          </p:nvPr>
        </p:nvSpPr>
        <p:spPr/>
        <p:txBody>
          <a:bodyPr/>
          <a:lstStyle/>
          <a:p>
            <a:pPr lvl="0"/>
            <a:r>
              <a:rPr lang="en-GB" noProof="0"/>
              <a:t>Type here if  add info needed  for every slide</a:t>
            </a:r>
          </a:p>
        </p:txBody>
      </p:sp>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384A6F5D-4D78-BE1D-D294-E35F3D0116EE}"/>
                  </a:ext>
                </a:extLst>
              </p14:cNvPr>
              <p14:cNvContentPartPr/>
              <p14:nvPr/>
            </p14:nvContentPartPr>
            <p14:xfrm>
              <a:off x="10017553" y="2797421"/>
              <a:ext cx="270" cy="270"/>
            </p14:xfrm>
          </p:contentPart>
        </mc:Choice>
        <mc:Fallback xmlns="">
          <p:pic>
            <p:nvPicPr>
              <p:cNvPr id="23" name="Ink 22">
                <a:extLst>
                  <a:ext uri="{FF2B5EF4-FFF2-40B4-BE49-F238E27FC236}">
                    <a16:creationId xmlns:a16="http://schemas.microsoft.com/office/drawing/2014/main" id="{384A6F5D-4D78-BE1D-D294-E35F3D0116EE}"/>
                  </a:ext>
                </a:extLst>
              </p:cNvPr>
              <p:cNvPicPr/>
              <p:nvPr/>
            </p:nvPicPr>
            <p:blipFill>
              <a:blip r:embed="rId9"/>
              <a:stretch>
                <a:fillRect/>
              </a:stretch>
            </p:blipFill>
            <p:spPr>
              <a:xfrm>
                <a:off x="10010803" y="2790671"/>
                <a:ext cx="13500" cy="13500"/>
              </a:xfrm>
              <a:prstGeom prst="rect">
                <a:avLst/>
              </a:prstGeom>
            </p:spPr>
          </p:pic>
        </mc:Fallback>
      </mc:AlternateContent>
      <p:sp>
        <p:nvSpPr>
          <p:cNvPr id="43" name="TextBox 42">
            <a:extLst>
              <a:ext uri="{FF2B5EF4-FFF2-40B4-BE49-F238E27FC236}">
                <a16:creationId xmlns:a16="http://schemas.microsoft.com/office/drawing/2014/main" id="{607CCA5C-42CC-D5C3-C48C-91D60C84D8EA}"/>
              </a:ext>
            </a:extLst>
          </p:cNvPr>
          <p:cNvSpPr txBox="1"/>
          <p:nvPr/>
        </p:nvSpPr>
        <p:spPr>
          <a:xfrm>
            <a:off x="925401" y="990008"/>
            <a:ext cx="7291116" cy="629339"/>
          </a:xfrm>
          <a:prstGeom prst="rect">
            <a:avLst/>
          </a:prstGeom>
          <a:noFill/>
        </p:spPr>
        <p:txBody>
          <a:bodyPr wrap="square">
            <a:spAutoFit/>
          </a:bodyPr>
          <a:lstStyle/>
          <a:p>
            <a:pPr>
              <a:lnSpc>
                <a:spcPct val="120000"/>
              </a:lnSpc>
            </a:pPr>
            <a:r>
              <a:rPr lang="en-GB" sz="1000">
                <a:solidFill>
                  <a:schemeClr val="bg1"/>
                </a:solidFill>
                <a:latin typeface="Arial" panose="020B0604020202020204" pitchFamily="34" charset="0"/>
                <a:cs typeface="Arial" panose="020B0604020202020204" pitchFamily="34" charset="0"/>
              </a:rPr>
              <a:t>Our organization leverages Agile Release Trains (ARTs) and Team Topology to align teams with business domains and value streams. This approach, guided by Conway's Law, ensures our system architecture naturally reflects and supports our organizational structure</a:t>
            </a:r>
          </a:p>
        </p:txBody>
      </p:sp>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FBF32026-B03A-B1A1-D2FF-121F4129D2BC}"/>
                  </a:ext>
                </a:extLst>
              </p14:cNvPr>
              <p14:cNvContentPartPr/>
              <p14:nvPr/>
            </p14:nvContentPartPr>
            <p14:xfrm>
              <a:off x="10017554" y="3557388"/>
              <a:ext cx="270" cy="270"/>
            </p14:xfrm>
          </p:contentPart>
        </mc:Choice>
        <mc:Fallback xmlns="">
          <p:pic>
            <p:nvPicPr>
              <p:cNvPr id="44" name="Ink 43">
                <a:extLst>
                  <a:ext uri="{FF2B5EF4-FFF2-40B4-BE49-F238E27FC236}">
                    <a16:creationId xmlns:a16="http://schemas.microsoft.com/office/drawing/2014/main" id="{FBF32026-B03A-B1A1-D2FF-121F4129D2BC}"/>
                  </a:ext>
                </a:extLst>
              </p:cNvPr>
              <p:cNvPicPr/>
              <p:nvPr/>
            </p:nvPicPr>
            <p:blipFill>
              <a:blip r:embed="rId9"/>
              <a:stretch>
                <a:fillRect/>
              </a:stretch>
            </p:blipFill>
            <p:spPr>
              <a:xfrm>
                <a:off x="10010804" y="3550638"/>
                <a:ext cx="13500" cy="13500"/>
              </a:xfrm>
              <a:prstGeom prst="rect">
                <a:avLst/>
              </a:prstGeom>
            </p:spPr>
          </p:pic>
        </mc:Fallback>
      </mc:AlternateContent>
      <p:sp>
        <p:nvSpPr>
          <p:cNvPr id="29" name="Rectangle 28">
            <a:extLst>
              <a:ext uri="{FF2B5EF4-FFF2-40B4-BE49-F238E27FC236}">
                <a16:creationId xmlns:a16="http://schemas.microsoft.com/office/drawing/2014/main" id="{E6B388A2-B42A-2DB2-935C-B7AC4FCA4880}"/>
              </a:ext>
            </a:extLst>
          </p:cNvPr>
          <p:cNvSpPr/>
          <p:nvPr/>
        </p:nvSpPr>
        <p:spPr>
          <a:xfrm>
            <a:off x="1398133" y="1999255"/>
            <a:ext cx="1176793" cy="1097280"/>
          </a:xfrm>
          <a:prstGeom prst="rect">
            <a:avLst/>
          </a:prstGeom>
          <a:solidFill>
            <a:schemeClr val="bg1">
              <a:lumMod val="95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1200" b="1">
                <a:solidFill>
                  <a:schemeClr val="bg1"/>
                </a:solidFill>
              </a:rPr>
              <a:t>Team Topology</a:t>
            </a:r>
          </a:p>
        </p:txBody>
      </p:sp>
      <p:sp>
        <p:nvSpPr>
          <p:cNvPr id="30" name="TextBox 29">
            <a:extLst>
              <a:ext uri="{FF2B5EF4-FFF2-40B4-BE49-F238E27FC236}">
                <a16:creationId xmlns:a16="http://schemas.microsoft.com/office/drawing/2014/main" id="{503816F8-B436-EEEC-A43D-0539DD0CBFD7}"/>
              </a:ext>
            </a:extLst>
          </p:cNvPr>
          <p:cNvSpPr txBox="1"/>
          <p:nvPr/>
        </p:nvSpPr>
        <p:spPr>
          <a:xfrm>
            <a:off x="1398132" y="3512781"/>
            <a:ext cx="3762265" cy="721672"/>
          </a:xfrm>
          <a:prstGeom prst="rect">
            <a:avLst/>
          </a:prstGeom>
          <a:noFill/>
        </p:spPr>
        <p:txBody>
          <a:bodyPr wrap="square" lIns="0" tIns="0" rIns="0" bIns="0" rtlCol="0">
            <a:spAutoFit/>
          </a:bodyPr>
          <a:lstStyle/>
          <a:p>
            <a:pPr>
              <a:lnSpc>
                <a:spcPct val="120000"/>
              </a:lnSpc>
            </a:pPr>
            <a:r>
              <a:rPr lang="en-GB" sz="1000">
                <a:solidFill>
                  <a:prstClr val="white"/>
                </a:solidFill>
              </a:rPr>
              <a:t>Combining Team Topologies with Agile Release Trains (ARTs) involves designing team structures and interactions that align with value streams while optimizing for autonomy, focus, and flow.</a:t>
            </a:r>
            <a:br>
              <a:rPr lang="en-GB" sz="1000">
                <a:solidFill>
                  <a:prstClr val="white"/>
                </a:solidFill>
              </a:rPr>
            </a:br>
            <a:r>
              <a:rPr lang="en-GB" sz="1000">
                <a:solidFill>
                  <a:prstClr val="white"/>
                </a:solidFill>
              </a:rPr>
              <a:t> </a:t>
            </a:r>
            <a:endParaRPr lang="en-GB" sz="1000"/>
          </a:p>
        </p:txBody>
      </p:sp>
      <p:sp>
        <p:nvSpPr>
          <p:cNvPr id="31" name="Rectangle 30">
            <a:extLst>
              <a:ext uri="{FF2B5EF4-FFF2-40B4-BE49-F238E27FC236}">
                <a16:creationId xmlns:a16="http://schemas.microsoft.com/office/drawing/2014/main" id="{7EF6C929-9074-A77D-FA50-8AFBB3F3B4D9}"/>
              </a:ext>
            </a:extLst>
          </p:cNvPr>
          <p:cNvSpPr/>
          <p:nvPr/>
        </p:nvSpPr>
        <p:spPr>
          <a:xfrm>
            <a:off x="3983604" y="1999255"/>
            <a:ext cx="1176793" cy="1097280"/>
          </a:xfrm>
          <a:prstGeom prst="rect">
            <a:avLst/>
          </a:prstGeom>
          <a:solidFill>
            <a:schemeClr val="bg1">
              <a:lumMod val="95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1200" b="1">
                <a:solidFill>
                  <a:schemeClr val="bg1"/>
                </a:solidFill>
              </a:rPr>
              <a:t>ARTs</a:t>
            </a:r>
          </a:p>
        </p:txBody>
      </p:sp>
      <p:sp>
        <p:nvSpPr>
          <p:cNvPr id="32" name="Rectangle 31">
            <a:extLst>
              <a:ext uri="{FF2B5EF4-FFF2-40B4-BE49-F238E27FC236}">
                <a16:creationId xmlns:a16="http://schemas.microsoft.com/office/drawing/2014/main" id="{103AF1ED-F3C2-5EBA-6FFC-D2165F94763B}"/>
              </a:ext>
            </a:extLst>
          </p:cNvPr>
          <p:cNvSpPr/>
          <p:nvPr/>
        </p:nvSpPr>
        <p:spPr>
          <a:xfrm>
            <a:off x="6278234" y="1999255"/>
            <a:ext cx="1176793" cy="1097280"/>
          </a:xfrm>
          <a:prstGeom prst="rect">
            <a:avLst/>
          </a:prstGeom>
          <a:solidFill>
            <a:schemeClr val="bg1">
              <a:lumMod val="95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1200" b="1" err="1">
                <a:solidFill>
                  <a:schemeClr val="bg1"/>
                </a:solidFill>
              </a:rPr>
              <a:t>CoE</a:t>
            </a:r>
            <a:r>
              <a:rPr lang="en-GB" sz="1200" b="1">
                <a:solidFill>
                  <a:schemeClr val="bg1"/>
                </a:solidFill>
              </a:rPr>
              <a:t> Model</a:t>
            </a:r>
          </a:p>
        </p:txBody>
      </p:sp>
      <p:sp>
        <p:nvSpPr>
          <p:cNvPr id="34" name="TextBox 33">
            <a:extLst>
              <a:ext uri="{FF2B5EF4-FFF2-40B4-BE49-F238E27FC236}">
                <a16:creationId xmlns:a16="http://schemas.microsoft.com/office/drawing/2014/main" id="{5CC91A18-F216-48E4-AB27-103AA1B5B016}"/>
              </a:ext>
            </a:extLst>
          </p:cNvPr>
          <p:cNvSpPr txBox="1"/>
          <p:nvPr/>
        </p:nvSpPr>
        <p:spPr>
          <a:xfrm>
            <a:off x="5987393" y="3512781"/>
            <a:ext cx="1758474" cy="537006"/>
          </a:xfrm>
          <a:prstGeom prst="rect">
            <a:avLst/>
          </a:prstGeom>
          <a:noFill/>
        </p:spPr>
        <p:txBody>
          <a:bodyPr wrap="square" lIns="0" tIns="0" rIns="0" bIns="0" rtlCol="0">
            <a:spAutoFit/>
          </a:bodyPr>
          <a:lstStyle/>
          <a:p>
            <a:pPr>
              <a:lnSpc>
                <a:spcPct val="120000"/>
              </a:lnSpc>
            </a:pPr>
            <a:r>
              <a:rPr lang="en-GB" sz="1000">
                <a:solidFill>
                  <a:prstClr val="white"/>
                </a:solidFill>
              </a:rPr>
              <a:t>Use </a:t>
            </a:r>
            <a:r>
              <a:rPr lang="en-GB" sz="1000" err="1">
                <a:solidFill>
                  <a:prstClr val="white"/>
                </a:solidFill>
              </a:rPr>
              <a:t>CoE</a:t>
            </a:r>
            <a:r>
              <a:rPr lang="en-GB" sz="1000">
                <a:solidFill>
                  <a:prstClr val="white"/>
                </a:solidFill>
              </a:rPr>
              <a:t> for domains requiring governance, best practices, and cross-team alignment</a:t>
            </a:r>
            <a:endParaRPr lang="en-GB" sz="1000"/>
          </a:p>
        </p:txBody>
      </p:sp>
      <p:sp>
        <p:nvSpPr>
          <p:cNvPr id="6" name="Nawias klamrowy otwierający 5">
            <a:extLst>
              <a:ext uri="{FF2B5EF4-FFF2-40B4-BE49-F238E27FC236}">
                <a16:creationId xmlns:a16="http://schemas.microsoft.com/office/drawing/2014/main" id="{FC231F4D-D1E0-006B-DE2A-790CE91A9070}"/>
              </a:ext>
            </a:extLst>
          </p:cNvPr>
          <p:cNvSpPr/>
          <p:nvPr/>
        </p:nvSpPr>
        <p:spPr bwMode="gray">
          <a:xfrm rot="16200000">
            <a:off x="3125732" y="1368935"/>
            <a:ext cx="307065" cy="3762263"/>
          </a:xfrm>
          <a:prstGeom prst="leftBrace">
            <a:avLst>
              <a:gd name="adj1" fmla="val 8333"/>
              <a:gd name="adj2" fmla="val 49089"/>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ln>
                <a:solidFill>
                  <a:schemeClr val="bg1"/>
                </a:solidFill>
              </a:ln>
            </a:endParaRPr>
          </a:p>
        </p:txBody>
      </p:sp>
    </p:spTree>
    <p:custDataLst>
      <p:tags r:id="rId1"/>
    </p:custDataLst>
    <p:extLst>
      <p:ext uri="{BB962C8B-B14F-4D97-AF65-F5344CB8AC3E}">
        <p14:creationId xmlns:p14="http://schemas.microsoft.com/office/powerpoint/2010/main" val="551684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0CD5-F2D0-0431-0A56-F3DFDC33383A}"/>
            </a:ext>
          </a:extLst>
        </p:cNvPr>
        <p:cNvGrpSpPr/>
        <p:nvPr/>
      </p:nvGrpSpPr>
      <p:grpSpPr>
        <a:xfrm>
          <a:off x="0" y="0"/>
          <a:ext cx="0" cy="0"/>
          <a:chOff x="0" y="0"/>
          <a:chExt cx="0" cy="0"/>
        </a:xfrm>
      </p:grpSpPr>
      <p:sp>
        <p:nvSpPr>
          <p:cNvPr id="2" name="Rechteck 7">
            <a:extLst>
              <a:ext uri="{FF2B5EF4-FFF2-40B4-BE49-F238E27FC236}">
                <a16:creationId xmlns:a16="http://schemas.microsoft.com/office/drawing/2014/main" id="{4A26FD59-CB83-32BC-4416-62346B9CE51C}"/>
              </a:ext>
            </a:extLst>
          </p:cNvPr>
          <p:cNvSpPr/>
          <p:nvPr/>
        </p:nvSpPr>
        <p:spPr>
          <a:xfrm>
            <a:off x="185738" y="447964"/>
            <a:ext cx="8772525" cy="4509799"/>
          </a:xfrm>
          <a:prstGeom prst="rect">
            <a:avLst/>
          </a:prstGeom>
          <a:blipFill>
            <a:blip r:embed="rId5"/>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tx1"/>
              </a:solidFill>
            </a:endParaRPr>
          </a:p>
        </p:txBody>
      </p:sp>
      <p:graphicFrame>
        <p:nvGraphicFramePr>
          <p:cNvPr id="14" name="Objekt 13" hidden="1">
            <a:extLst>
              <a:ext uri="{FF2B5EF4-FFF2-40B4-BE49-F238E27FC236}">
                <a16:creationId xmlns:a16="http://schemas.microsoft.com/office/drawing/2014/main" id="{2CA5EB52-4113-2F49-4CAB-BC320E5DB932}"/>
              </a:ext>
            </a:extLst>
          </p:cNvPr>
          <p:cNvGraphicFramePr>
            <a:graphicFrameLocks noChangeAspect="1"/>
          </p:cNvGraphicFramePr>
          <p:nvPr>
            <p:custDataLst>
              <p:tags r:id="rId2"/>
            </p:custDataLst>
          </p:nvPr>
        </p:nvGraphicFramePr>
        <p:xfrm>
          <a:off x="1590" y="1590"/>
          <a:ext cx="1588" cy="1588"/>
        </p:xfrm>
        <a:graphic>
          <a:graphicData uri="http://schemas.openxmlformats.org/presentationml/2006/ole">
            <mc:AlternateContent xmlns:mc="http://schemas.openxmlformats.org/markup-compatibility/2006">
              <mc:Choice xmlns:v="urn:schemas-microsoft-com:vml" Requires="v">
                <p:oleObj name="think-cell Folie" r:id="rId6" imgW="399" imgH="399" progId="TCLayout.ActiveDocument.1">
                  <p:embed/>
                </p:oleObj>
              </mc:Choice>
              <mc:Fallback>
                <p:oleObj name="think-cell Folie" r:id="rId6" imgW="399" imgH="399" progId="TCLayout.ActiveDocument.1">
                  <p:embed/>
                  <p:pic>
                    <p:nvPicPr>
                      <p:cNvPr id="14" name="Objekt 13" hidden="1">
                        <a:extLst>
                          <a:ext uri="{FF2B5EF4-FFF2-40B4-BE49-F238E27FC236}">
                            <a16:creationId xmlns:a16="http://schemas.microsoft.com/office/drawing/2014/main" id="{2CA5EB52-4113-2F49-4CAB-BC320E5DB932}"/>
                          </a:ext>
                        </a:extLst>
                      </p:cNvPr>
                      <p:cNvPicPr/>
                      <p:nvPr/>
                    </p:nvPicPr>
                    <p:blipFill>
                      <a:blip r:embed="rId7"/>
                      <a:stretch>
                        <a:fillRect/>
                      </a:stretch>
                    </p:blipFill>
                    <p:spPr>
                      <a:xfrm>
                        <a:off x="1590" y="1590"/>
                        <a:ext cx="1588"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C0C36B93-5EF6-9334-2F53-B88E434F5ED5}"/>
              </a:ext>
            </a:extLst>
          </p:cNvPr>
          <p:cNvSpPr>
            <a:spLocks noGrp="1"/>
          </p:cNvSpPr>
          <p:nvPr>
            <p:ph type="title"/>
          </p:nvPr>
        </p:nvSpPr>
        <p:spPr/>
        <p:txBody>
          <a:bodyPr/>
          <a:lstStyle/>
          <a:p>
            <a:r>
              <a:rPr lang="en-GB"/>
              <a:t>GFT Approach for organisation / team structure</a:t>
            </a:r>
          </a:p>
        </p:txBody>
      </p:sp>
      <p:sp>
        <p:nvSpPr>
          <p:cNvPr id="5" name="Text Placeholder 4">
            <a:extLst>
              <a:ext uri="{FF2B5EF4-FFF2-40B4-BE49-F238E27FC236}">
                <a16:creationId xmlns:a16="http://schemas.microsoft.com/office/drawing/2014/main" id="{F66D412C-709E-551D-AEF5-BC7D79C13A7F}"/>
              </a:ext>
            </a:extLst>
          </p:cNvPr>
          <p:cNvSpPr>
            <a:spLocks noGrp="1"/>
          </p:cNvSpPr>
          <p:nvPr>
            <p:ph type="body" sz="quarter" idx="12"/>
          </p:nvPr>
        </p:nvSpPr>
        <p:spPr/>
        <p:txBody>
          <a:bodyPr/>
          <a:lstStyle/>
          <a:p>
            <a:endParaRPr lang="pl-PL"/>
          </a:p>
        </p:txBody>
      </p:sp>
      <p:sp>
        <p:nvSpPr>
          <p:cNvPr id="4" name="Fußzeilenplatzhalter 3">
            <a:extLst>
              <a:ext uri="{FF2B5EF4-FFF2-40B4-BE49-F238E27FC236}">
                <a16:creationId xmlns:a16="http://schemas.microsoft.com/office/drawing/2014/main" id="{39DC5EEB-0DC9-D201-F912-B80575763BA0}"/>
              </a:ext>
            </a:extLst>
          </p:cNvPr>
          <p:cNvSpPr>
            <a:spLocks noGrp="1"/>
          </p:cNvSpPr>
          <p:nvPr>
            <p:ph type="ftr" sz="quarter" idx="13"/>
          </p:nvPr>
        </p:nvSpPr>
        <p:spPr/>
        <p:txBody>
          <a:bodyPr/>
          <a:lstStyle/>
          <a:p>
            <a:pPr lvl="0"/>
            <a:r>
              <a:rPr lang="en-GB" noProof="0"/>
              <a:t>Type here if  add info needed  for every slide</a:t>
            </a:r>
          </a:p>
        </p:txBody>
      </p:sp>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DDF83590-6840-726D-C9FB-3A2205741B1F}"/>
                  </a:ext>
                </a:extLst>
              </p14:cNvPr>
              <p14:cNvContentPartPr/>
              <p14:nvPr/>
            </p14:nvContentPartPr>
            <p14:xfrm>
              <a:off x="10017553" y="2797421"/>
              <a:ext cx="270" cy="270"/>
            </p14:xfrm>
          </p:contentPart>
        </mc:Choice>
        <mc:Fallback xmlns="">
          <p:pic>
            <p:nvPicPr>
              <p:cNvPr id="23" name="Ink 22">
                <a:extLst>
                  <a:ext uri="{FF2B5EF4-FFF2-40B4-BE49-F238E27FC236}">
                    <a16:creationId xmlns:a16="http://schemas.microsoft.com/office/drawing/2014/main" id="{DDF83590-6840-726D-C9FB-3A2205741B1F}"/>
                  </a:ext>
                </a:extLst>
              </p:cNvPr>
              <p:cNvPicPr/>
              <p:nvPr/>
            </p:nvPicPr>
            <p:blipFill>
              <a:blip r:embed="rId9"/>
              <a:stretch>
                <a:fillRect/>
              </a:stretch>
            </p:blipFill>
            <p:spPr>
              <a:xfrm>
                <a:off x="10010803" y="2790671"/>
                <a:ext cx="13500" cy="13500"/>
              </a:xfrm>
              <a:prstGeom prst="rect">
                <a:avLst/>
              </a:prstGeom>
            </p:spPr>
          </p:pic>
        </mc:Fallback>
      </mc:AlternateContent>
      <p:sp>
        <p:nvSpPr>
          <p:cNvPr id="43" name="TextBox 42">
            <a:extLst>
              <a:ext uri="{FF2B5EF4-FFF2-40B4-BE49-F238E27FC236}">
                <a16:creationId xmlns:a16="http://schemas.microsoft.com/office/drawing/2014/main" id="{18ACE268-4D9E-639D-231A-267711607B56}"/>
              </a:ext>
            </a:extLst>
          </p:cNvPr>
          <p:cNvSpPr txBox="1"/>
          <p:nvPr/>
        </p:nvSpPr>
        <p:spPr>
          <a:xfrm>
            <a:off x="925401" y="990008"/>
            <a:ext cx="7291116" cy="369332"/>
          </a:xfrm>
          <a:prstGeom prst="rect">
            <a:avLst/>
          </a:prstGeom>
          <a:noFill/>
        </p:spPr>
        <p:txBody>
          <a:bodyPr wrap="square">
            <a:spAutoFit/>
          </a:bodyPr>
          <a:lstStyle/>
          <a:p>
            <a:r>
              <a:rPr lang="en-GB" sz="900">
                <a:solidFill>
                  <a:schemeClr val="bg1"/>
                </a:solidFill>
                <a:latin typeface="Arial" panose="020B0604020202020204" pitchFamily="34" charset="0"/>
                <a:cs typeface="Arial" panose="020B0604020202020204" pitchFamily="34" charset="0"/>
              </a:rPr>
              <a:t>Our organization leverages Agile Release Trains (ARTs) and Team Topology to align teams with business domains and value streams. </a:t>
            </a:r>
          </a:p>
          <a:p>
            <a:r>
              <a:rPr lang="en-GB" sz="900">
                <a:solidFill>
                  <a:schemeClr val="bg1"/>
                </a:solidFill>
                <a:latin typeface="Arial" panose="020B0604020202020204" pitchFamily="34" charset="0"/>
                <a:cs typeface="Arial" panose="020B0604020202020204" pitchFamily="34" charset="0"/>
              </a:rPr>
              <a:t>This approach, guided by Conway's Law, ensures our system architecture naturally reflects and supports our organizational structure</a:t>
            </a:r>
          </a:p>
        </p:txBody>
      </p:sp>
      <p:sp>
        <p:nvSpPr>
          <p:cNvPr id="45" name="Rectangle 44">
            <a:extLst>
              <a:ext uri="{FF2B5EF4-FFF2-40B4-BE49-F238E27FC236}">
                <a16:creationId xmlns:a16="http://schemas.microsoft.com/office/drawing/2014/main" id="{AEEF91A4-046B-2EEF-A9E2-C11E81F064DE}"/>
              </a:ext>
            </a:extLst>
          </p:cNvPr>
          <p:cNvSpPr/>
          <p:nvPr/>
        </p:nvSpPr>
        <p:spPr>
          <a:xfrm>
            <a:off x="1019062" y="1392635"/>
            <a:ext cx="7105875" cy="194433"/>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Governance</a:t>
            </a:r>
          </a:p>
        </p:txBody>
      </p:sp>
      <p:sp>
        <p:nvSpPr>
          <p:cNvPr id="46" name="Rectangle 45">
            <a:extLst>
              <a:ext uri="{FF2B5EF4-FFF2-40B4-BE49-F238E27FC236}">
                <a16:creationId xmlns:a16="http://schemas.microsoft.com/office/drawing/2014/main" id="{AB1C7D5C-B6E4-18E9-A405-8470266AB495}"/>
              </a:ext>
            </a:extLst>
          </p:cNvPr>
          <p:cNvSpPr/>
          <p:nvPr/>
        </p:nvSpPr>
        <p:spPr>
          <a:xfrm>
            <a:off x="1019062" y="1680046"/>
            <a:ext cx="7105875" cy="460484"/>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a:solidFill>
                <a:schemeClr val="bg1"/>
              </a:solidFill>
            </a:endParaRPr>
          </a:p>
        </p:txBody>
      </p:sp>
      <p:sp>
        <p:nvSpPr>
          <p:cNvPr id="47" name="TextBox 46">
            <a:extLst>
              <a:ext uri="{FF2B5EF4-FFF2-40B4-BE49-F238E27FC236}">
                <a16:creationId xmlns:a16="http://schemas.microsoft.com/office/drawing/2014/main" id="{85808EE0-B2C6-75CA-A891-C7F38ED1848A}"/>
              </a:ext>
            </a:extLst>
          </p:cNvPr>
          <p:cNvSpPr txBox="1"/>
          <p:nvPr/>
        </p:nvSpPr>
        <p:spPr>
          <a:xfrm rot="16200000">
            <a:off x="601830" y="1771788"/>
            <a:ext cx="539181" cy="276999"/>
          </a:xfrm>
          <a:prstGeom prst="rect">
            <a:avLst/>
          </a:prstGeom>
          <a:noFill/>
        </p:spPr>
        <p:txBody>
          <a:bodyPr wrap="square">
            <a:spAutoFit/>
          </a:bodyPr>
          <a:lstStyle/>
          <a:p>
            <a:pPr algn="ctr"/>
            <a:r>
              <a:rPr lang="en-GB" sz="600">
                <a:solidFill>
                  <a:schemeClr val="bg1"/>
                </a:solidFill>
                <a:latin typeface="Arial" panose="020B0604020202020204" pitchFamily="34" charset="0"/>
                <a:cs typeface="Arial" panose="020B0604020202020204" pitchFamily="34" charset="0"/>
              </a:rPr>
              <a:t>Stream </a:t>
            </a:r>
            <a:br>
              <a:rPr lang="en-GB" sz="600">
                <a:solidFill>
                  <a:schemeClr val="bg1"/>
                </a:solidFill>
                <a:latin typeface="Arial" panose="020B0604020202020204" pitchFamily="34" charset="0"/>
                <a:cs typeface="Arial" panose="020B0604020202020204" pitchFamily="34" charset="0"/>
              </a:rPr>
            </a:br>
            <a:r>
              <a:rPr lang="en-GB" sz="600">
                <a:solidFill>
                  <a:schemeClr val="bg1"/>
                </a:solidFill>
                <a:latin typeface="Arial" panose="020B0604020202020204" pitchFamily="34" charset="0"/>
                <a:cs typeface="Arial" panose="020B0604020202020204" pitchFamily="34" charset="0"/>
              </a:rPr>
              <a:t>aligned</a:t>
            </a:r>
          </a:p>
        </p:txBody>
      </p:sp>
      <p:sp>
        <p:nvSpPr>
          <p:cNvPr id="9" name="Rectangle 8">
            <a:extLst>
              <a:ext uri="{FF2B5EF4-FFF2-40B4-BE49-F238E27FC236}">
                <a16:creationId xmlns:a16="http://schemas.microsoft.com/office/drawing/2014/main" id="{BC6A2988-E75B-8FD7-6484-54B753B08312}"/>
              </a:ext>
            </a:extLst>
          </p:cNvPr>
          <p:cNvSpPr/>
          <p:nvPr/>
        </p:nvSpPr>
        <p:spPr>
          <a:xfrm>
            <a:off x="1019061" y="2192591"/>
            <a:ext cx="7105875" cy="527978"/>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a:solidFill>
                <a:schemeClr val="bg1"/>
              </a:solidFill>
            </a:endParaRPr>
          </a:p>
        </p:txBody>
      </p:sp>
      <p:sp>
        <p:nvSpPr>
          <p:cNvPr id="10" name="TextBox 9">
            <a:extLst>
              <a:ext uri="{FF2B5EF4-FFF2-40B4-BE49-F238E27FC236}">
                <a16:creationId xmlns:a16="http://schemas.microsoft.com/office/drawing/2014/main" id="{5AFEB280-DC5E-26BB-F641-2961DC9EB1F4}"/>
              </a:ext>
            </a:extLst>
          </p:cNvPr>
          <p:cNvSpPr txBox="1"/>
          <p:nvPr/>
        </p:nvSpPr>
        <p:spPr>
          <a:xfrm rot="16200000">
            <a:off x="573376" y="2413354"/>
            <a:ext cx="596088" cy="184666"/>
          </a:xfrm>
          <a:prstGeom prst="rect">
            <a:avLst/>
          </a:prstGeom>
          <a:noFill/>
        </p:spPr>
        <p:txBody>
          <a:bodyPr wrap="square">
            <a:spAutoFit/>
          </a:bodyPr>
          <a:lstStyle/>
          <a:p>
            <a:pPr algn="ctr"/>
            <a:r>
              <a:rPr lang="en-GB" sz="600">
                <a:solidFill>
                  <a:schemeClr val="bg1"/>
                </a:solidFill>
                <a:latin typeface="Arial" panose="020B0604020202020204" pitchFamily="34" charset="0"/>
                <a:cs typeface="Arial" panose="020B0604020202020204" pitchFamily="34" charset="0"/>
              </a:rPr>
              <a:t>Enabling</a:t>
            </a:r>
          </a:p>
        </p:txBody>
      </p:sp>
      <p:sp>
        <p:nvSpPr>
          <p:cNvPr id="12" name="Rectangle 11">
            <a:extLst>
              <a:ext uri="{FF2B5EF4-FFF2-40B4-BE49-F238E27FC236}">
                <a16:creationId xmlns:a16="http://schemas.microsoft.com/office/drawing/2014/main" id="{12284ED1-2E18-0187-C56D-FC1C5E6D4D40}"/>
              </a:ext>
            </a:extLst>
          </p:cNvPr>
          <p:cNvSpPr/>
          <p:nvPr/>
        </p:nvSpPr>
        <p:spPr>
          <a:xfrm>
            <a:off x="1163914" y="2259312"/>
            <a:ext cx="6868398" cy="16823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Architecture</a:t>
            </a:r>
          </a:p>
        </p:txBody>
      </p:sp>
      <p:sp>
        <p:nvSpPr>
          <p:cNvPr id="13" name="Rectangle 12">
            <a:extLst>
              <a:ext uri="{FF2B5EF4-FFF2-40B4-BE49-F238E27FC236}">
                <a16:creationId xmlns:a16="http://schemas.microsoft.com/office/drawing/2014/main" id="{AF4B2197-88E8-2D82-9FA6-50BFA878BF58}"/>
              </a:ext>
            </a:extLst>
          </p:cNvPr>
          <p:cNvSpPr/>
          <p:nvPr/>
        </p:nvSpPr>
        <p:spPr>
          <a:xfrm>
            <a:off x="1019060" y="3545386"/>
            <a:ext cx="7105875" cy="1150150"/>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a:solidFill>
                <a:schemeClr val="bg1"/>
              </a:solidFill>
            </a:endParaRPr>
          </a:p>
        </p:txBody>
      </p:sp>
      <p:sp>
        <p:nvSpPr>
          <p:cNvPr id="15" name="TextBox 14">
            <a:extLst>
              <a:ext uri="{FF2B5EF4-FFF2-40B4-BE49-F238E27FC236}">
                <a16:creationId xmlns:a16="http://schemas.microsoft.com/office/drawing/2014/main" id="{66A5EFD5-B2B8-A218-210F-697EF7C67990}"/>
              </a:ext>
            </a:extLst>
          </p:cNvPr>
          <p:cNvSpPr txBox="1"/>
          <p:nvPr/>
        </p:nvSpPr>
        <p:spPr>
          <a:xfrm rot="16200000">
            <a:off x="370989" y="3948495"/>
            <a:ext cx="1000864" cy="276999"/>
          </a:xfrm>
          <a:prstGeom prst="rect">
            <a:avLst/>
          </a:prstGeom>
          <a:noFill/>
        </p:spPr>
        <p:txBody>
          <a:bodyPr wrap="square">
            <a:spAutoFit/>
          </a:bodyPr>
          <a:lstStyle/>
          <a:p>
            <a:pPr algn="ctr"/>
            <a:r>
              <a:rPr lang="en-GB" sz="600">
                <a:solidFill>
                  <a:schemeClr val="bg1"/>
                </a:solidFill>
                <a:latin typeface="Arial" panose="020B0604020202020204" pitchFamily="34" charset="0"/>
                <a:cs typeface="Arial" panose="020B0604020202020204" pitchFamily="34" charset="0"/>
              </a:rPr>
              <a:t>Platform / shared services</a:t>
            </a:r>
          </a:p>
        </p:txBody>
      </p:sp>
      <p:sp>
        <p:nvSpPr>
          <p:cNvPr id="16" name="Rectangle 15">
            <a:extLst>
              <a:ext uri="{FF2B5EF4-FFF2-40B4-BE49-F238E27FC236}">
                <a16:creationId xmlns:a16="http://schemas.microsoft.com/office/drawing/2014/main" id="{3D0CEB89-4F6F-4F71-F7B6-975E318AC7ED}"/>
              </a:ext>
            </a:extLst>
          </p:cNvPr>
          <p:cNvSpPr/>
          <p:nvPr/>
        </p:nvSpPr>
        <p:spPr>
          <a:xfrm>
            <a:off x="1166944" y="3809396"/>
            <a:ext cx="6868398"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Data platform</a:t>
            </a:r>
          </a:p>
        </p:txBody>
      </p:sp>
      <p:sp>
        <p:nvSpPr>
          <p:cNvPr id="18" name="Rectangle 17">
            <a:extLst>
              <a:ext uri="{FF2B5EF4-FFF2-40B4-BE49-F238E27FC236}">
                <a16:creationId xmlns:a16="http://schemas.microsoft.com/office/drawing/2014/main" id="{0209B5F7-7FB0-14AD-62CD-F17AB665C649}"/>
              </a:ext>
            </a:extLst>
          </p:cNvPr>
          <p:cNvSpPr/>
          <p:nvPr/>
        </p:nvSpPr>
        <p:spPr>
          <a:xfrm>
            <a:off x="1166944" y="2467344"/>
            <a:ext cx="6868398" cy="16823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Testing</a:t>
            </a:r>
          </a:p>
        </p:txBody>
      </p:sp>
      <p:sp>
        <p:nvSpPr>
          <p:cNvPr id="19" name="Rectangle 18">
            <a:extLst>
              <a:ext uri="{FF2B5EF4-FFF2-40B4-BE49-F238E27FC236}">
                <a16:creationId xmlns:a16="http://schemas.microsoft.com/office/drawing/2014/main" id="{5B0FE870-0DFC-BF5F-1C7F-5D7635796921}"/>
              </a:ext>
            </a:extLst>
          </p:cNvPr>
          <p:cNvSpPr/>
          <p:nvPr/>
        </p:nvSpPr>
        <p:spPr>
          <a:xfrm>
            <a:off x="1166944" y="4014335"/>
            <a:ext cx="6868398"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Web platform</a:t>
            </a:r>
          </a:p>
        </p:txBody>
      </p:sp>
      <p:sp>
        <p:nvSpPr>
          <p:cNvPr id="20" name="Rectangle 19">
            <a:extLst>
              <a:ext uri="{FF2B5EF4-FFF2-40B4-BE49-F238E27FC236}">
                <a16:creationId xmlns:a16="http://schemas.microsoft.com/office/drawing/2014/main" id="{7A68C9B6-FCCD-BA9B-9916-55A123CAAE9A}"/>
              </a:ext>
            </a:extLst>
          </p:cNvPr>
          <p:cNvSpPr/>
          <p:nvPr/>
        </p:nvSpPr>
        <p:spPr>
          <a:xfrm>
            <a:off x="1166944" y="4223559"/>
            <a:ext cx="6868398"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Cloud / Infrastructure</a:t>
            </a:r>
          </a:p>
        </p:txBody>
      </p:sp>
      <p:sp>
        <p:nvSpPr>
          <p:cNvPr id="22" name="Rectangle 21">
            <a:extLst>
              <a:ext uri="{FF2B5EF4-FFF2-40B4-BE49-F238E27FC236}">
                <a16:creationId xmlns:a16="http://schemas.microsoft.com/office/drawing/2014/main" id="{50486CA1-9D1D-B601-996A-9C08E1E42E61}"/>
              </a:ext>
            </a:extLst>
          </p:cNvPr>
          <p:cNvSpPr/>
          <p:nvPr/>
        </p:nvSpPr>
        <p:spPr>
          <a:xfrm>
            <a:off x="1166944" y="4434639"/>
            <a:ext cx="6868398"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Release / Go live</a:t>
            </a:r>
          </a:p>
        </p:txBody>
      </p:sp>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AF3B8DA6-FA6E-A878-0431-0C3CDC4E6F41}"/>
                  </a:ext>
                </a:extLst>
              </p14:cNvPr>
              <p14:cNvContentPartPr/>
              <p14:nvPr/>
            </p14:nvContentPartPr>
            <p14:xfrm>
              <a:off x="10017554" y="3557388"/>
              <a:ext cx="270" cy="270"/>
            </p14:xfrm>
          </p:contentPart>
        </mc:Choice>
        <mc:Fallback xmlns="">
          <p:pic>
            <p:nvPicPr>
              <p:cNvPr id="44" name="Ink 43">
                <a:extLst>
                  <a:ext uri="{FF2B5EF4-FFF2-40B4-BE49-F238E27FC236}">
                    <a16:creationId xmlns:a16="http://schemas.microsoft.com/office/drawing/2014/main" id="{AF3B8DA6-FA6E-A878-0431-0C3CDC4E6F41}"/>
                  </a:ext>
                </a:extLst>
              </p:cNvPr>
              <p:cNvPicPr/>
              <p:nvPr/>
            </p:nvPicPr>
            <p:blipFill>
              <a:blip r:embed="rId9"/>
              <a:stretch>
                <a:fillRect/>
              </a:stretch>
            </p:blipFill>
            <p:spPr>
              <a:xfrm>
                <a:off x="10010804" y="3550638"/>
                <a:ext cx="13500" cy="13500"/>
              </a:xfrm>
              <a:prstGeom prst="rect">
                <a:avLst/>
              </a:prstGeom>
            </p:spPr>
          </p:pic>
        </mc:Fallback>
      </mc:AlternateContent>
      <p:sp>
        <p:nvSpPr>
          <p:cNvPr id="49" name="Rectangle 48">
            <a:extLst>
              <a:ext uri="{FF2B5EF4-FFF2-40B4-BE49-F238E27FC236}">
                <a16:creationId xmlns:a16="http://schemas.microsoft.com/office/drawing/2014/main" id="{067E45B8-B30C-F81F-E5EA-FDC7DF3E922A}"/>
              </a:ext>
            </a:extLst>
          </p:cNvPr>
          <p:cNvSpPr/>
          <p:nvPr/>
        </p:nvSpPr>
        <p:spPr>
          <a:xfrm>
            <a:off x="1019062" y="2778822"/>
            <a:ext cx="4877241" cy="527978"/>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a:solidFill>
                <a:schemeClr val="bg1"/>
              </a:solidFill>
            </a:endParaRPr>
          </a:p>
        </p:txBody>
      </p:sp>
      <p:sp>
        <p:nvSpPr>
          <p:cNvPr id="50" name="TextBox 49">
            <a:extLst>
              <a:ext uri="{FF2B5EF4-FFF2-40B4-BE49-F238E27FC236}">
                <a16:creationId xmlns:a16="http://schemas.microsoft.com/office/drawing/2014/main" id="{7BBF56B0-1FFC-999C-179E-ED6B476364B6}"/>
              </a:ext>
            </a:extLst>
          </p:cNvPr>
          <p:cNvSpPr txBox="1"/>
          <p:nvPr/>
        </p:nvSpPr>
        <p:spPr>
          <a:xfrm rot="16200000">
            <a:off x="573377" y="2953419"/>
            <a:ext cx="596088" cy="276999"/>
          </a:xfrm>
          <a:prstGeom prst="rect">
            <a:avLst/>
          </a:prstGeom>
          <a:noFill/>
        </p:spPr>
        <p:txBody>
          <a:bodyPr wrap="square">
            <a:spAutoFit/>
          </a:bodyPr>
          <a:lstStyle/>
          <a:p>
            <a:pPr algn="ctr"/>
            <a:r>
              <a:rPr lang="en-GB" sz="600">
                <a:solidFill>
                  <a:schemeClr val="bg1"/>
                </a:solidFill>
                <a:latin typeface="Arial" panose="020B0604020202020204" pitchFamily="34" charset="0"/>
                <a:cs typeface="Arial" panose="020B0604020202020204" pitchFamily="34" charset="0"/>
              </a:rPr>
              <a:t>Complex </a:t>
            </a:r>
            <a:br>
              <a:rPr lang="en-GB" sz="600">
                <a:solidFill>
                  <a:schemeClr val="bg1"/>
                </a:solidFill>
                <a:latin typeface="Arial" panose="020B0604020202020204" pitchFamily="34" charset="0"/>
                <a:cs typeface="Arial" panose="020B0604020202020204" pitchFamily="34" charset="0"/>
              </a:rPr>
            </a:br>
            <a:r>
              <a:rPr lang="en-GB" sz="600">
                <a:solidFill>
                  <a:schemeClr val="bg1"/>
                </a:solidFill>
                <a:latin typeface="Arial" panose="020B0604020202020204" pitchFamily="34" charset="0"/>
                <a:cs typeface="Arial" panose="020B0604020202020204" pitchFamily="34" charset="0"/>
              </a:rPr>
              <a:t>subsystem</a:t>
            </a:r>
          </a:p>
        </p:txBody>
      </p:sp>
      <p:sp>
        <p:nvSpPr>
          <p:cNvPr id="51" name="Rectangle 50">
            <a:extLst>
              <a:ext uri="{FF2B5EF4-FFF2-40B4-BE49-F238E27FC236}">
                <a16:creationId xmlns:a16="http://schemas.microsoft.com/office/drawing/2014/main" id="{421552C2-7A63-7CC3-27C6-4E7A18B63E0F}"/>
              </a:ext>
            </a:extLst>
          </p:cNvPr>
          <p:cNvSpPr/>
          <p:nvPr/>
        </p:nvSpPr>
        <p:spPr>
          <a:xfrm>
            <a:off x="1163916" y="2845543"/>
            <a:ext cx="4651174"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Mobile SDK</a:t>
            </a:r>
          </a:p>
        </p:txBody>
      </p:sp>
      <p:sp>
        <p:nvSpPr>
          <p:cNvPr id="52" name="Rectangle 51">
            <a:extLst>
              <a:ext uri="{FF2B5EF4-FFF2-40B4-BE49-F238E27FC236}">
                <a16:creationId xmlns:a16="http://schemas.microsoft.com/office/drawing/2014/main" id="{F7CBEF47-2C88-B73F-8457-8DCB9CA58878}"/>
              </a:ext>
            </a:extLst>
          </p:cNvPr>
          <p:cNvSpPr/>
          <p:nvPr/>
        </p:nvSpPr>
        <p:spPr>
          <a:xfrm>
            <a:off x="1166946" y="3053575"/>
            <a:ext cx="4651174"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CBS</a:t>
            </a:r>
          </a:p>
        </p:txBody>
      </p:sp>
      <p:sp>
        <p:nvSpPr>
          <p:cNvPr id="64" name="Rectangle 63">
            <a:extLst>
              <a:ext uri="{FF2B5EF4-FFF2-40B4-BE49-F238E27FC236}">
                <a16:creationId xmlns:a16="http://schemas.microsoft.com/office/drawing/2014/main" id="{B7AD13CB-686F-8C92-8DCE-FF8924A58852}"/>
              </a:ext>
            </a:extLst>
          </p:cNvPr>
          <p:cNvSpPr/>
          <p:nvPr/>
        </p:nvSpPr>
        <p:spPr>
          <a:xfrm>
            <a:off x="6581270" y="2782500"/>
            <a:ext cx="1543665" cy="706722"/>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a:solidFill>
                <a:schemeClr val="bg1"/>
              </a:solidFill>
            </a:endParaRPr>
          </a:p>
        </p:txBody>
      </p:sp>
      <p:sp>
        <p:nvSpPr>
          <p:cNvPr id="65" name="TextBox 64">
            <a:extLst>
              <a:ext uri="{FF2B5EF4-FFF2-40B4-BE49-F238E27FC236}">
                <a16:creationId xmlns:a16="http://schemas.microsoft.com/office/drawing/2014/main" id="{7D8EF9A1-DE98-1C63-E22F-699A35C16F51}"/>
              </a:ext>
            </a:extLst>
          </p:cNvPr>
          <p:cNvSpPr txBox="1"/>
          <p:nvPr/>
        </p:nvSpPr>
        <p:spPr>
          <a:xfrm rot="16200000">
            <a:off x="6135585" y="2957097"/>
            <a:ext cx="596088" cy="276999"/>
          </a:xfrm>
          <a:prstGeom prst="rect">
            <a:avLst/>
          </a:prstGeom>
          <a:noFill/>
        </p:spPr>
        <p:txBody>
          <a:bodyPr wrap="square">
            <a:spAutoFit/>
          </a:bodyPr>
          <a:lstStyle/>
          <a:p>
            <a:pPr algn="ctr"/>
            <a:r>
              <a:rPr lang="en-GB" sz="600">
                <a:solidFill>
                  <a:schemeClr val="bg1"/>
                </a:solidFill>
                <a:latin typeface="Arial" panose="020B0604020202020204" pitchFamily="34" charset="0"/>
                <a:cs typeface="Arial" panose="020B0604020202020204" pitchFamily="34" charset="0"/>
              </a:rPr>
              <a:t>Canter of Excellence</a:t>
            </a:r>
          </a:p>
        </p:txBody>
      </p:sp>
      <p:sp>
        <p:nvSpPr>
          <p:cNvPr id="66" name="Rectangle 65">
            <a:extLst>
              <a:ext uri="{FF2B5EF4-FFF2-40B4-BE49-F238E27FC236}">
                <a16:creationId xmlns:a16="http://schemas.microsoft.com/office/drawing/2014/main" id="{F9E319BF-173A-6453-8F8C-EEF267DC68E3}"/>
              </a:ext>
            </a:extLst>
          </p:cNvPr>
          <p:cNvSpPr/>
          <p:nvPr/>
        </p:nvSpPr>
        <p:spPr>
          <a:xfrm>
            <a:off x="6671604" y="2849929"/>
            <a:ext cx="1362993" cy="168236"/>
          </a:xfrm>
          <a:prstGeom prst="rect">
            <a:avLst/>
          </a:prstGeom>
          <a:solidFill>
            <a:srgbClr val="EC66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Mobile SDK</a:t>
            </a:r>
          </a:p>
        </p:txBody>
      </p:sp>
      <p:sp>
        <p:nvSpPr>
          <p:cNvPr id="67" name="Rectangle 66">
            <a:extLst>
              <a:ext uri="{FF2B5EF4-FFF2-40B4-BE49-F238E27FC236}">
                <a16:creationId xmlns:a16="http://schemas.microsoft.com/office/drawing/2014/main" id="{03438A9F-4C93-0500-A0BB-ADDFBAEEAD05}"/>
              </a:ext>
            </a:extLst>
          </p:cNvPr>
          <p:cNvSpPr/>
          <p:nvPr/>
        </p:nvSpPr>
        <p:spPr>
          <a:xfrm>
            <a:off x="6671603" y="3054358"/>
            <a:ext cx="1362993" cy="168236"/>
          </a:xfrm>
          <a:prstGeom prst="rect">
            <a:avLst/>
          </a:prstGeom>
          <a:solidFill>
            <a:srgbClr val="EC66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CBS</a:t>
            </a:r>
          </a:p>
        </p:txBody>
      </p:sp>
      <p:sp>
        <p:nvSpPr>
          <p:cNvPr id="68" name="Rectangle 67">
            <a:extLst>
              <a:ext uri="{FF2B5EF4-FFF2-40B4-BE49-F238E27FC236}">
                <a16:creationId xmlns:a16="http://schemas.microsoft.com/office/drawing/2014/main" id="{AA85E4C1-AB9F-AE41-1F0E-4F58F905F9AA}"/>
              </a:ext>
            </a:extLst>
          </p:cNvPr>
          <p:cNvSpPr/>
          <p:nvPr/>
        </p:nvSpPr>
        <p:spPr>
          <a:xfrm>
            <a:off x="6671602" y="3264349"/>
            <a:ext cx="1362993" cy="168236"/>
          </a:xfrm>
          <a:prstGeom prst="rect">
            <a:avLst/>
          </a:prstGeom>
          <a:solidFill>
            <a:srgbClr val="EC66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Workflow</a:t>
            </a:r>
          </a:p>
        </p:txBody>
      </p:sp>
      <p:sp>
        <p:nvSpPr>
          <p:cNvPr id="17" name="Right Arrow 44">
            <a:extLst>
              <a:ext uri="{FF2B5EF4-FFF2-40B4-BE49-F238E27FC236}">
                <a16:creationId xmlns:a16="http://schemas.microsoft.com/office/drawing/2014/main" id="{5F0DE7DA-BC64-2C6D-7589-5EB0F9760A87}"/>
              </a:ext>
            </a:extLst>
          </p:cNvPr>
          <p:cNvSpPr/>
          <p:nvPr/>
        </p:nvSpPr>
        <p:spPr>
          <a:xfrm>
            <a:off x="6020781" y="2955158"/>
            <a:ext cx="202279" cy="40233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a:solidFill>
                <a:schemeClr val="bg1"/>
              </a:solidFill>
            </a:endParaRPr>
          </a:p>
        </p:txBody>
      </p:sp>
      <p:sp>
        <p:nvSpPr>
          <p:cNvPr id="27" name="Rectangle 26">
            <a:extLst>
              <a:ext uri="{FF2B5EF4-FFF2-40B4-BE49-F238E27FC236}">
                <a16:creationId xmlns:a16="http://schemas.microsoft.com/office/drawing/2014/main" id="{63FA0C02-BC16-9C4D-70E5-2D21EBEB5A5C}"/>
              </a:ext>
            </a:extLst>
          </p:cNvPr>
          <p:cNvSpPr/>
          <p:nvPr/>
        </p:nvSpPr>
        <p:spPr>
          <a:xfrm>
            <a:off x="2542694"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Customer</a:t>
            </a:r>
          </a:p>
        </p:txBody>
      </p:sp>
      <p:sp>
        <p:nvSpPr>
          <p:cNvPr id="28" name="Rectangle 27">
            <a:extLst>
              <a:ext uri="{FF2B5EF4-FFF2-40B4-BE49-F238E27FC236}">
                <a16:creationId xmlns:a16="http://schemas.microsoft.com/office/drawing/2014/main" id="{1DC73E98-20CA-B196-ADD5-19C9D345A499}"/>
              </a:ext>
            </a:extLst>
          </p:cNvPr>
          <p:cNvSpPr/>
          <p:nvPr/>
        </p:nvSpPr>
        <p:spPr>
          <a:xfrm>
            <a:off x="3227833"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Payments</a:t>
            </a:r>
          </a:p>
        </p:txBody>
      </p:sp>
      <p:sp>
        <p:nvSpPr>
          <p:cNvPr id="29" name="Rectangle 28">
            <a:extLst>
              <a:ext uri="{FF2B5EF4-FFF2-40B4-BE49-F238E27FC236}">
                <a16:creationId xmlns:a16="http://schemas.microsoft.com/office/drawing/2014/main" id="{8DB21681-9E70-7C6D-8222-1B7595B83E41}"/>
              </a:ext>
            </a:extLst>
          </p:cNvPr>
          <p:cNvSpPr/>
          <p:nvPr/>
        </p:nvSpPr>
        <p:spPr>
          <a:xfrm>
            <a:off x="3912972"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Ops dashboard</a:t>
            </a:r>
          </a:p>
        </p:txBody>
      </p:sp>
      <p:sp>
        <p:nvSpPr>
          <p:cNvPr id="30" name="Rectangle 29">
            <a:extLst>
              <a:ext uri="{FF2B5EF4-FFF2-40B4-BE49-F238E27FC236}">
                <a16:creationId xmlns:a16="http://schemas.microsoft.com/office/drawing/2014/main" id="{FD0372AB-AE69-848F-F61C-C9F51132E791}"/>
              </a:ext>
            </a:extLst>
          </p:cNvPr>
          <p:cNvSpPr/>
          <p:nvPr/>
        </p:nvSpPr>
        <p:spPr>
          <a:xfrm>
            <a:off x="4598113"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GL&amp;RR</a:t>
            </a:r>
          </a:p>
        </p:txBody>
      </p:sp>
      <p:sp>
        <p:nvSpPr>
          <p:cNvPr id="33" name="Rectangle 32">
            <a:extLst>
              <a:ext uri="{FF2B5EF4-FFF2-40B4-BE49-F238E27FC236}">
                <a16:creationId xmlns:a16="http://schemas.microsoft.com/office/drawing/2014/main" id="{C04ADF5B-69EC-3B68-9E97-738AA5D26539}"/>
              </a:ext>
            </a:extLst>
          </p:cNvPr>
          <p:cNvSpPr/>
          <p:nvPr/>
        </p:nvSpPr>
        <p:spPr>
          <a:xfrm>
            <a:off x="1857555"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VLEL Unsecured Lending</a:t>
            </a:r>
          </a:p>
        </p:txBody>
      </p:sp>
      <p:sp>
        <p:nvSpPr>
          <p:cNvPr id="34" name="Rectangle 33">
            <a:extLst>
              <a:ext uri="{FF2B5EF4-FFF2-40B4-BE49-F238E27FC236}">
                <a16:creationId xmlns:a16="http://schemas.microsoft.com/office/drawing/2014/main" id="{DA536C2F-723C-0787-D851-A22E348AF6D4}"/>
              </a:ext>
            </a:extLst>
          </p:cNvPr>
          <p:cNvSpPr/>
          <p:nvPr/>
        </p:nvSpPr>
        <p:spPr>
          <a:xfrm>
            <a:off x="1172416"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UBF</a:t>
            </a:r>
          </a:p>
          <a:p>
            <a:pPr algn="ctr"/>
            <a:r>
              <a:rPr lang="en-GB" sz="600">
                <a:solidFill>
                  <a:schemeClr val="bg1"/>
                </a:solidFill>
              </a:rPr>
              <a:t>Loan Origination </a:t>
            </a:r>
          </a:p>
        </p:txBody>
      </p:sp>
      <p:sp>
        <p:nvSpPr>
          <p:cNvPr id="6" name="Rectangle 5">
            <a:extLst>
              <a:ext uri="{FF2B5EF4-FFF2-40B4-BE49-F238E27FC236}">
                <a16:creationId xmlns:a16="http://schemas.microsoft.com/office/drawing/2014/main" id="{7A8B45A4-682F-0CED-05F5-6BA82CEF9D92}"/>
              </a:ext>
            </a:extLst>
          </p:cNvPr>
          <p:cNvSpPr/>
          <p:nvPr/>
        </p:nvSpPr>
        <p:spPr>
          <a:xfrm>
            <a:off x="1163914" y="3601551"/>
            <a:ext cx="6868398"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Shared Services</a:t>
            </a:r>
          </a:p>
        </p:txBody>
      </p:sp>
    </p:spTree>
    <p:custDataLst>
      <p:tags r:id="rId1"/>
    </p:custDataLst>
    <p:extLst>
      <p:ext uri="{BB962C8B-B14F-4D97-AF65-F5344CB8AC3E}">
        <p14:creationId xmlns:p14="http://schemas.microsoft.com/office/powerpoint/2010/main" val="121246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4E065-75DD-CA42-4C20-7EEA2EB52230}"/>
            </a:ext>
          </a:extLst>
        </p:cNvPr>
        <p:cNvGrpSpPr/>
        <p:nvPr/>
      </p:nvGrpSpPr>
      <p:grpSpPr>
        <a:xfrm>
          <a:off x="0" y="0"/>
          <a:ext cx="0" cy="0"/>
          <a:chOff x="0" y="0"/>
          <a:chExt cx="0" cy="0"/>
        </a:xfrm>
      </p:grpSpPr>
      <p:sp>
        <p:nvSpPr>
          <p:cNvPr id="2" name="Rechteck 7">
            <a:extLst>
              <a:ext uri="{FF2B5EF4-FFF2-40B4-BE49-F238E27FC236}">
                <a16:creationId xmlns:a16="http://schemas.microsoft.com/office/drawing/2014/main" id="{FF96065D-4D6D-F995-9C1C-1AAC10229CE2}"/>
              </a:ext>
            </a:extLst>
          </p:cNvPr>
          <p:cNvSpPr/>
          <p:nvPr/>
        </p:nvSpPr>
        <p:spPr>
          <a:xfrm>
            <a:off x="185738" y="447964"/>
            <a:ext cx="8772525" cy="4509799"/>
          </a:xfrm>
          <a:prstGeom prst="rect">
            <a:avLst/>
          </a:prstGeom>
          <a:blipFill>
            <a:blip r:embed="rId6"/>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tx1"/>
              </a:solidFill>
            </a:endParaRPr>
          </a:p>
        </p:txBody>
      </p:sp>
      <p:graphicFrame>
        <p:nvGraphicFramePr>
          <p:cNvPr id="14" name="Objekt 13" hidden="1">
            <a:extLst>
              <a:ext uri="{FF2B5EF4-FFF2-40B4-BE49-F238E27FC236}">
                <a16:creationId xmlns:a16="http://schemas.microsoft.com/office/drawing/2014/main" id="{6A37A3CB-5B37-8733-4BC9-5C1AE9D1B9CD}"/>
              </a:ext>
            </a:extLst>
          </p:cNvPr>
          <p:cNvGraphicFramePr>
            <a:graphicFrameLocks noChangeAspect="1"/>
          </p:cNvGraphicFramePr>
          <p:nvPr>
            <p:custDataLst>
              <p:tags r:id="rId2"/>
            </p:custDataLst>
          </p:nvPr>
        </p:nvGraphicFramePr>
        <p:xfrm>
          <a:off x="1590" y="1590"/>
          <a:ext cx="1588" cy="1588"/>
        </p:xfrm>
        <a:graphic>
          <a:graphicData uri="http://schemas.openxmlformats.org/presentationml/2006/ole">
            <mc:AlternateContent xmlns:mc="http://schemas.openxmlformats.org/markup-compatibility/2006">
              <mc:Choice xmlns:v="urn:schemas-microsoft-com:vml" Requires="v">
                <p:oleObj name="think-cell Folie" r:id="rId7" imgW="399" imgH="399" progId="TCLayout.ActiveDocument.1">
                  <p:embed/>
                </p:oleObj>
              </mc:Choice>
              <mc:Fallback>
                <p:oleObj name="think-cell Folie" r:id="rId7" imgW="399" imgH="399" progId="TCLayout.ActiveDocument.1">
                  <p:embed/>
                  <p:pic>
                    <p:nvPicPr>
                      <p:cNvPr id="14" name="Objekt 13" hidden="1">
                        <a:extLst>
                          <a:ext uri="{FF2B5EF4-FFF2-40B4-BE49-F238E27FC236}">
                            <a16:creationId xmlns:a16="http://schemas.microsoft.com/office/drawing/2014/main" id="{6A37A3CB-5B37-8733-4BC9-5C1AE9D1B9CD}"/>
                          </a:ext>
                        </a:extLst>
                      </p:cNvPr>
                      <p:cNvPicPr/>
                      <p:nvPr/>
                    </p:nvPicPr>
                    <p:blipFill>
                      <a:blip r:embed="rId8"/>
                      <a:stretch>
                        <a:fillRect/>
                      </a:stretch>
                    </p:blipFill>
                    <p:spPr>
                      <a:xfrm>
                        <a:off x="1590" y="1590"/>
                        <a:ext cx="1588"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E14EAFAD-BC47-F264-7936-4717EBB5F938}"/>
              </a:ext>
            </a:extLst>
          </p:cNvPr>
          <p:cNvSpPr>
            <a:spLocks noGrp="1"/>
          </p:cNvSpPr>
          <p:nvPr>
            <p:ph type="title"/>
          </p:nvPr>
        </p:nvSpPr>
        <p:spPr/>
        <p:txBody>
          <a:bodyPr/>
          <a:lstStyle/>
          <a:p>
            <a:r>
              <a:rPr lang="en-GB"/>
              <a:t>GFT Approach for organisation / team structure</a:t>
            </a:r>
          </a:p>
        </p:txBody>
      </p:sp>
      <p:sp>
        <p:nvSpPr>
          <p:cNvPr id="5" name="Text Placeholder 4">
            <a:extLst>
              <a:ext uri="{FF2B5EF4-FFF2-40B4-BE49-F238E27FC236}">
                <a16:creationId xmlns:a16="http://schemas.microsoft.com/office/drawing/2014/main" id="{9BEAE35D-7187-8EAF-9A3E-B4C17D660768}"/>
              </a:ext>
            </a:extLst>
          </p:cNvPr>
          <p:cNvSpPr>
            <a:spLocks noGrp="1"/>
          </p:cNvSpPr>
          <p:nvPr>
            <p:ph type="body" sz="quarter" idx="12"/>
          </p:nvPr>
        </p:nvSpPr>
        <p:spPr/>
        <p:txBody>
          <a:bodyPr/>
          <a:lstStyle/>
          <a:p>
            <a:endParaRPr lang="pl-PL"/>
          </a:p>
        </p:txBody>
      </p:sp>
      <p:sp>
        <p:nvSpPr>
          <p:cNvPr id="4" name="Fußzeilenplatzhalter 3">
            <a:extLst>
              <a:ext uri="{FF2B5EF4-FFF2-40B4-BE49-F238E27FC236}">
                <a16:creationId xmlns:a16="http://schemas.microsoft.com/office/drawing/2014/main" id="{7191D37B-ADA3-A285-A433-1E95E01557BF}"/>
              </a:ext>
            </a:extLst>
          </p:cNvPr>
          <p:cNvSpPr>
            <a:spLocks noGrp="1"/>
          </p:cNvSpPr>
          <p:nvPr>
            <p:ph type="ftr" sz="quarter" idx="13"/>
          </p:nvPr>
        </p:nvSpPr>
        <p:spPr/>
        <p:txBody>
          <a:bodyPr/>
          <a:lstStyle/>
          <a:p>
            <a:pPr lvl="0"/>
            <a:r>
              <a:rPr lang="en-GB" noProof="0"/>
              <a:t>Type here if  add info needed  for every slide</a:t>
            </a:r>
          </a:p>
        </p:txBody>
      </p:sp>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8FCEA7B1-691C-3633-F9A7-D2F799EF99FE}"/>
                  </a:ext>
                </a:extLst>
              </p14:cNvPr>
              <p14:cNvContentPartPr/>
              <p14:nvPr/>
            </p14:nvContentPartPr>
            <p14:xfrm>
              <a:off x="10017553" y="2797421"/>
              <a:ext cx="270" cy="270"/>
            </p14:xfrm>
          </p:contentPart>
        </mc:Choice>
        <mc:Fallback xmlns="">
          <p:pic>
            <p:nvPicPr>
              <p:cNvPr id="23" name="Ink 22">
                <a:extLst>
                  <a:ext uri="{FF2B5EF4-FFF2-40B4-BE49-F238E27FC236}">
                    <a16:creationId xmlns:a16="http://schemas.microsoft.com/office/drawing/2014/main" id="{8FCEA7B1-691C-3633-F9A7-D2F799EF99FE}"/>
                  </a:ext>
                </a:extLst>
              </p:cNvPr>
              <p:cNvPicPr/>
              <p:nvPr/>
            </p:nvPicPr>
            <p:blipFill>
              <a:blip r:embed="rId10"/>
              <a:stretch>
                <a:fillRect/>
              </a:stretch>
            </p:blipFill>
            <p:spPr>
              <a:xfrm>
                <a:off x="10010803" y="2790671"/>
                <a:ext cx="13500" cy="13500"/>
              </a:xfrm>
              <a:prstGeom prst="rect">
                <a:avLst/>
              </a:prstGeom>
            </p:spPr>
          </p:pic>
        </mc:Fallback>
      </mc:AlternateContent>
      <p:sp>
        <p:nvSpPr>
          <p:cNvPr id="43" name="TextBox 42">
            <a:extLst>
              <a:ext uri="{FF2B5EF4-FFF2-40B4-BE49-F238E27FC236}">
                <a16:creationId xmlns:a16="http://schemas.microsoft.com/office/drawing/2014/main" id="{C92E55E8-6C2C-050A-4894-759765086852}"/>
              </a:ext>
            </a:extLst>
          </p:cNvPr>
          <p:cNvSpPr txBox="1"/>
          <p:nvPr/>
        </p:nvSpPr>
        <p:spPr>
          <a:xfrm>
            <a:off x="925401" y="990008"/>
            <a:ext cx="7291116" cy="369332"/>
          </a:xfrm>
          <a:prstGeom prst="rect">
            <a:avLst/>
          </a:prstGeom>
          <a:noFill/>
        </p:spPr>
        <p:txBody>
          <a:bodyPr wrap="square">
            <a:spAutoFit/>
          </a:bodyPr>
          <a:lstStyle/>
          <a:p>
            <a:r>
              <a:rPr lang="en-GB" sz="900">
                <a:solidFill>
                  <a:schemeClr val="bg1"/>
                </a:solidFill>
                <a:latin typeface="Arial" panose="020B0604020202020204" pitchFamily="34" charset="0"/>
                <a:cs typeface="Arial" panose="020B0604020202020204" pitchFamily="34" charset="0"/>
              </a:rPr>
              <a:t>Our organization leverages Agile Release Trains (ARTs) and Team Topology to align teams with business domains and value streams. </a:t>
            </a:r>
          </a:p>
          <a:p>
            <a:r>
              <a:rPr lang="en-GB" sz="900">
                <a:solidFill>
                  <a:schemeClr val="bg1"/>
                </a:solidFill>
                <a:latin typeface="Arial" panose="020B0604020202020204" pitchFamily="34" charset="0"/>
                <a:cs typeface="Arial" panose="020B0604020202020204" pitchFamily="34" charset="0"/>
              </a:rPr>
              <a:t>This approach, guided by Conway's Law, ensures our system architecture naturally reflects and supports our organizational structure</a:t>
            </a:r>
          </a:p>
        </p:txBody>
      </p:sp>
      <p:sp>
        <p:nvSpPr>
          <p:cNvPr id="45" name="Rectangle 44">
            <a:extLst>
              <a:ext uri="{FF2B5EF4-FFF2-40B4-BE49-F238E27FC236}">
                <a16:creationId xmlns:a16="http://schemas.microsoft.com/office/drawing/2014/main" id="{CA25A192-6812-7644-2C36-8415B392673B}"/>
              </a:ext>
            </a:extLst>
          </p:cNvPr>
          <p:cNvSpPr/>
          <p:nvPr/>
        </p:nvSpPr>
        <p:spPr>
          <a:xfrm>
            <a:off x="1019062" y="1392635"/>
            <a:ext cx="7105875" cy="194433"/>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Governance</a:t>
            </a:r>
          </a:p>
        </p:txBody>
      </p:sp>
      <p:sp>
        <p:nvSpPr>
          <p:cNvPr id="46" name="Rectangle 45">
            <a:extLst>
              <a:ext uri="{FF2B5EF4-FFF2-40B4-BE49-F238E27FC236}">
                <a16:creationId xmlns:a16="http://schemas.microsoft.com/office/drawing/2014/main" id="{D0F87E34-C014-8420-F995-BF6A88C07103}"/>
              </a:ext>
            </a:extLst>
          </p:cNvPr>
          <p:cNvSpPr/>
          <p:nvPr/>
        </p:nvSpPr>
        <p:spPr>
          <a:xfrm>
            <a:off x="1019062" y="1680046"/>
            <a:ext cx="7105875" cy="460484"/>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a:solidFill>
                <a:schemeClr val="bg1"/>
              </a:solidFill>
            </a:endParaRPr>
          </a:p>
        </p:txBody>
      </p:sp>
      <p:sp>
        <p:nvSpPr>
          <p:cNvPr id="47" name="TextBox 46">
            <a:extLst>
              <a:ext uri="{FF2B5EF4-FFF2-40B4-BE49-F238E27FC236}">
                <a16:creationId xmlns:a16="http://schemas.microsoft.com/office/drawing/2014/main" id="{60833E2A-0BF8-7204-7C0D-FF6992D5F074}"/>
              </a:ext>
            </a:extLst>
          </p:cNvPr>
          <p:cNvSpPr txBox="1"/>
          <p:nvPr/>
        </p:nvSpPr>
        <p:spPr>
          <a:xfrm rot="16200000">
            <a:off x="601830" y="1771788"/>
            <a:ext cx="539181" cy="276999"/>
          </a:xfrm>
          <a:prstGeom prst="rect">
            <a:avLst/>
          </a:prstGeom>
          <a:noFill/>
        </p:spPr>
        <p:txBody>
          <a:bodyPr wrap="square">
            <a:spAutoFit/>
          </a:bodyPr>
          <a:lstStyle/>
          <a:p>
            <a:pPr algn="ctr"/>
            <a:r>
              <a:rPr lang="en-GB" sz="600">
                <a:solidFill>
                  <a:schemeClr val="bg1"/>
                </a:solidFill>
                <a:latin typeface="Arial" panose="020B0604020202020204" pitchFamily="34" charset="0"/>
                <a:cs typeface="Arial" panose="020B0604020202020204" pitchFamily="34" charset="0"/>
              </a:rPr>
              <a:t>Stream </a:t>
            </a:r>
            <a:br>
              <a:rPr lang="en-GB" sz="600">
                <a:solidFill>
                  <a:schemeClr val="bg1"/>
                </a:solidFill>
                <a:latin typeface="Arial" panose="020B0604020202020204" pitchFamily="34" charset="0"/>
                <a:cs typeface="Arial" panose="020B0604020202020204" pitchFamily="34" charset="0"/>
              </a:rPr>
            </a:br>
            <a:r>
              <a:rPr lang="en-GB" sz="600">
                <a:solidFill>
                  <a:schemeClr val="bg1"/>
                </a:solidFill>
                <a:latin typeface="Arial" panose="020B0604020202020204" pitchFamily="34" charset="0"/>
                <a:cs typeface="Arial" panose="020B0604020202020204" pitchFamily="34" charset="0"/>
              </a:rPr>
              <a:t>aligned</a:t>
            </a:r>
          </a:p>
        </p:txBody>
      </p:sp>
      <p:sp>
        <p:nvSpPr>
          <p:cNvPr id="9" name="Rectangle 8">
            <a:extLst>
              <a:ext uri="{FF2B5EF4-FFF2-40B4-BE49-F238E27FC236}">
                <a16:creationId xmlns:a16="http://schemas.microsoft.com/office/drawing/2014/main" id="{DCA912A4-BFFD-67F6-9188-4994340EF8B8}"/>
              </a:ext>
            </a:extLst>
          </p:cNvPr>
          <p:cNvSpPr/>
          <p:nvPr/>
        </p:nvSpPr>
        <p:spPr>
          <a:xfrm>
            <a:off x="1019061" y="2192591"/>
            <a:ext cx="7105875" cy="527978"/>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a:solidFill>
                <a:schemeClr val="bg1"/>
              </a:solidFill>
            </a:endParaRPr>
          </a:p>
        </p:txBody>
      </p:sp>
      <p:sp>
        <p:nvSpPr>
          <p:cNvPr id="10" name="TextBox 9">
            <a:extLst>
              <a:ext uri="{FF2B5EF4-FFF2-40B4-BE49-F238E27FC236}">
                <a16:creationId xmlns:a16="http://schemas.microsoft.com/office/drawing/2014/main" id="{09EDB2A4-ABB5-807E-49C4-E63FDD956EE7}"/>
              </a:ext>
            </a:extLst>
          </p:cNvPr>
          <p:cNvSpPr txBox="1"/>
          <p:nvPr/>
        </p:nvSpPr>
        <p:spPr>
          <a:xfrm rot="16200000">
            <a:off x="573376" y="2413354"/>
            <a:ext cx="596088" cy="184666"/>
          </a:xfrm>
          <a:prstGeom prst="rect">
            <a:avLst/>
          </a:prstGeom>
          <a:noFill/>
        </p:spPr>
        <p:txBody>
          <a:bodyPr wrap="square">
            <a:spAutoFit/>
          </a:bodyPr>
          <a:lstStyle/>
          <a:p>
            <a:pPr algn="ctr"/>
            <a:r>
              <a:rPr lang="en-GB" sz="600">
                <a:solidFill>
                  <a:schemeClr val="bg1"/>
                </a:solidFill>
                <a:latin typeface="Arial" panose="020B0604020202020204" pitchFamily="34" charset="0"/>
                <a:cs typeface="Arial" panose="020B0604020202020204" pitchFamily="34" charset="0"/>
              </a:rPr>
              <a:t>Enabling</a:t>
            </a:r>
          </a:p>
        </p:txBody>
      </p:sp>
      <p:sp>
        <p:nvSpPr>
          <p:cNvPr id="12" name="Rectangle 11">
            <a:extLst>
              <a:ext uri="{FF2B5EF4-FFF2-40B4-BE49-F238E27FC236}">
                <a16:creationId xmlns:a16="http://schemas.microsoft.com/office/drawing/2014/main" id="{4B20A638-00AF-365A-DA3A-DEFB21A542EA}"/>
              </a:ext>
            </a:extLst>
          </p:cNvPr>
          <p:cNvSpPr/>
          <p:nvPr/>
        </p:nvSpPr>
        <p:spPr>
          <a:xfrm>
            <a:off x="1163914" y="2259312"/>
            <a:ext cx="6868398" cy="16823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Architecture</a:t>
            </a:r>
          </a:p>
        </p:txBody>
      </p:sp>
      <p:sp>
        <p:nvSpPr>
          <p:cNvPr id="13" name="Rectangle 12">
            <a:extLst>
              <a:ext uri="{FF2B5EF4-FFF2-40B4-BE49-F238E27FC236}">
                <a16:creationId xmlns:a16="http://schemas.microsoft.com/office/drawing/2014/main" id="{CDA67390-E664-5C80-C5D6-3B859700929B}"/>
              </a:ext>
            </a:extLst>
          </p:cNvPr>
          <p:cNvSpPr/>
          <p:nvPr/>
        </p:nvSpPr>
        <p:spPr>
          <a:xfrm>
            <a:off x="1019060" y="3545386"/>
            <a:ext cx="7105875" cy="1150150"/>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a:solidFill>
                <a:schemeClr val="bg1"/>
              </a:solidFill>
            </a:endParaRPr>
          </a:p>
        </p:txBody>
      </p:sp>
      <p:sp>
        <p:nvSpPr>
          <p:cNvPr id="15" name="TextBox 14">
            <a:extLst>
              <a:ext uri="{FF2B5EF4-FFF2-40B4-BE49-F238E27FC236}">
                <a16:creationId xmlns:a16="http://schemas.microsoft.com/office/drawing/2014/main" id="{B9CA19A8-EB39-C631-32BD-928C3ECB6DEC}"/>
              </a:ext>
            </a:extLst>
          </p:cNvPr>
          <p:cNvSpPr txBox="1"/>
          <p:nvPr/>
        </p:nvSpPr>
        <p:spPr>
          <a:xfrm rot="16200000">
            <a:off x="370989" y="3948495"/>
            <a:ext cx="1000864" cy="276999"/>
          </a:xfrm>
          <a:prstGeom prst="rect">
            <a:avLst/>
          </a:prstGeom>
          <a:noFill/>
        </p:spPr>
        <p:txBody>
          <a:bodyPr wrap="square">
            <a:spAutoFit/>
          </a:bodyPr>
          <a:lstStyle/>
          <a:p>
            <a:pPr algn="ctr"/>
            <a:r>
              <a:rPr lang="en-GB" sz="600">
                <a:solidFill>
                  <a:schemeClr val="bg1"/>
                </a:solidFill>
                <a:latin typeface="Arial" panose="020B0604020202020204" pitchFamily="34" charset="0"/>
                <a:cs typeface="Arial" panose="020B0604020202020204" pitchFamily="34" charset="0"/>
              </a:rPr>
              <a:t>Platform / shared services</a:t>
            </a:r>
          </a:p>
        </p:txBody>
      </p:sp>
      <p:sp>
        <p:nvSpPr>
          <p:cNvPr id="16" name="Rectangle 15">
            <a:extLst>
              <a:ext uri="{FF2B5EF4-FFF2-40B4-BE49-F238E27FC236}">
                <a16:creationId xmlns:a16="http://schemas.microsoft.com/office/drawing/2014/main" id="{74050B42-00C1-D4D8-91B7-9B30DB96183C}"/>
              </a:ext>
            </a:extLst>
          </p:cNvPr>
          <p:cNvSpPr/>
          <p:nvPr/>
        </p:nvSpPr>
        <p:spPr>
          <a:xfrm>
            <a:off x="1166944" y="3809396"/>
            <a:ext cx="6868398"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Data platform</a:t>
            </a:r>
          </a:p>
        </p:txBody>
      </p:sp>
      <p:sp>
        <p:nvSpPr>
          <p:cNvPr id="18" name="Rectangle 17">
            <a:extLst>
              <a:ext uri="{FF2B5EF4-FFF2-40B4-BE49-F238E27FC236}">
                <a16:creationId xmlns:a16="http://schemas.microsoft.com/office/drawing/2014/main" id="{10F0D017-E188-6E9B-77F1-E7CDDA323729}"/>
              </a:ext>
            </a:extLst>
          </p:cNvPr>
          <p:cNvSpPr/>
          <p:nvPr/>
        </p:nvSpPr>
        <p:spPr>
          <a:xfrm>
            <a:off x="1166944" y="2467344"/>
            <a:ext cx="6868398" cy="16823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Testing</a:t>
            </a:r>
          </a:p>
        </p:txBody>
      </p:sp>
      <p:sp>
        <p:nvSpPr>
          <p:cNvPr id="19" name="Rectangle 18">
            <a:extLst>
              <a:ext uri="{FF2B5EF4-FFF2-40B4-BE49-F238E27FC236}">
                <a16:creationId xmlns:a16="http://schemas.microsoft.com/office/drawing/2014/main" id="{1B15905C-C8D5-39B6-F943-D5C5EB464A34}"/>
              </a:ext>
            </a:extLst>
          </p:cNvPr>
          <p:cNvSpPr/>
          <p:nvPr/>
        </p:nvSpPr>
        <p:spPr>
          <a:xfrm>
            <a:off x="1166944" y="4014335"/>
            <a:ext cx="6868398"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Web platform</a:t>
            </a:r>
          </a:p>
        </p:txBody>
      </p:sp>
      <p:sp>
        <p:nvSpPr>
          <p:cNvPr id="20" name="Rectangle 19">
            <a:extLst>
              <a:ext uri="{FF2B5EF4-FFF2-40B4-BE49-F238E27FC236}">
                <a16:creationId xmlns:a16="http://schemas.microsoft.com/office/drawing/2014/main" id="{ACBF9C35-4BA0-528C-10E8-C8C1E3E40493}"/>
              </a:ext>
            </a:extLst>
          </p:cNvPr>
          <p:cNvSpPr/>
          <p:nvPr/>
        </p:nvSpPr>
        <p:spPr>
          <a:xfrm>
            <a:off x="1166944" y="4223559"/>
            <a:ext cx="6868398"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Cloud / Infrastructure</a:t>
            </a:r>
          </a:p>
        </p:txBody>
      </p:sp>
      <p:sp>
        <p:nvSpPr>
          <p:cNvPr id="22" name="Rectangle 21">
            <a:extLst>
              <a:ext uri="{FF2B5EF4-FFF2-40B4-BE49-F238E27FC236}">
                <a16:creationId xmlns:a16="http://schemas.microsoft.com/office/drawing/2014/main" id="{B597A721-948A-23E5-3BFE-B54A3580DE23}"/>
              </a:ext>
            </a:extLst>
          </p:cNvPr>
          <p:cNvSpPr/>
          <p:nvPr/>
        </p:nvSpPr>
        <p:spPr>
          <a:xfrm>
            <a:off x="1166944" y="4434639"/>
            <a:ext cx="6868398"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Release / Go live</a:t>
            </a:r>
          </a:p>
        </p:txBody>
      </p:sp>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94C587E6-78B5-60D0-DFE6-F9B4C904A672}"/>
                  </a:ext>
                </a:extLst>
              </p14:cNvPr>
              <p14:cNvContentPartPr/>
              <p14:nvPr/>
            </p14:nvContentPartPr>
            <p14:xfrm>
              <a:off x="10017554" y="3557388"/>
              <a:ext cx="270" cy="270"/>
            </p14:xfrm>
          </p:contentPart>
        </mc:Choice>
        <mc:Fallback xmlns="">
          <p:pic>
            <p:nvPicPr>
              <p:cNvPr id="44" name="Ink 43">
                <a:extLst>
                  <a:ext uri="{FF2B5EF4-FFF2-40B4-BE49-F238E27FC236}">
                    <a16:creationId xmlns:a16="http://schemas.microsoft.com/office/drawing/2014/main" id="{94C587E6-78B5-60D0-DFE6-F9B4C904A672}"/>
                  </a:ext>
                </a:extLst>
              </p:cNvPr>
              <p:cNvPicPr/>
              <p:nvPr/>
            </p:nvPicPr>
            <p:blipFill>
              <a:blip r:embed="rId10"/>
              <a:stretch>
                <a:fillRect/>
              </a:stretch>
            </p:blipFill>
            <p:spPr>
              <a:xfrm>
                <a:off x="10010804" y="3550638"/>
                <a:ext cx="13500" cy="13500"/>
              </a:xfrm>
              <a:prstGeom prst="rect">
                <a:avLst/>
              </a:prstGeom>
            </p:spPr>
          </p:pic>
        </mc:Fallback>
      </mc:AlternateContent>
      <p:sp>
        <p:nvSpPr>
          <p:cNvPr id="49" name="Rectangle 48">
            <a:extLst>
              <a:ext uri="{FF2B5EF4-FFF2-40B4-BE49-F238E27FC236}">
                <a16:creationId xmlns:a16="http://schemas.microsoft.com/office/drawing/2014/main" id="{350CE056-3865-1F90-7709-B0FA4152C7A3}"/>
              </a:ext>
            </a:extLst>
          </p:cNvPr>
          <p:cNvSpPr/>
          <p:nvPr/>
        </p:nvSpPr>
        <p:spPr>
          <a:xfrm>
            <a:off x="1019062" y="2778822"/>
            <a:ext cx="4877241" cy="527978"/>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a:solidFill>
                <a:schemeClr val="bg1"/>
              </a:solidFill>
            </a:endParaRPr>
          </a:p>
        </p:txBody>
      </p:sp>
      <p:sp>
        <p:nvSpPr>
          <p:cNvPr id="50" name="TextBox 49">
            <a:extLst>
              <a:ext uri="{FF2B5EF4-FFF2-40B4-BE49-F238E27FC236}">
                <a16:creationId xmlns:a16="http://schemas.microsoft.com/office/drawing/2014/main" id="{8FE05E61-6689-2A7B-4D4B-CB1403D4FF17}"/>
              </a:ext>
            </a:extLst>
          </p:cNvPr>
          <p:cNvSpPr txBox="1"/>
          <p:nvPr/>
        </p:nvSpPr>
        <p:spPr>
          <a:xfrm rot="16200000">
            <a:off x="573377" y="2953419"/>
            <a:ext cx="596088" cy="276999"/>
          </a:xfrm>
          <a:prstGeom prst="rect">
            <a:avLst/>
          </a:prstGeom>
          <a:noFill/>
        </p:spPr>
        <p:txBody>
          <a:bodyPr wrap="square">
            <a:spAutoFit/>
          </a:bodyPr>
          <a:lstStyle/>
          <a:p>
            <a:pPr algn="ctr"/>
            <a:r>
              <a:rPr lang="en-GB" sz="600">
                <a:solidFill>
                  <a:schemeClr val="bg1"/>
                </a:solidFill>
                <a:latin typeface="Arial" panose="020B0604020202020204" pitchFamily="34" charset="0"/>
                <a:cs typeface="Arial" panose="020B0604020202020204" pitchFamily="34" charset="0"/>
              </a:rPr>
              <a:t>Complex </a:t>
            </a:r>
            <a:br>
              <a:rPr lang="en-GB" sz="600">
                <a:solidFill>
                  <a:schemeClr val="bg1"/>
                </a:solidFill>
                <a:latin typeface="Arial" panose="020B0604020202020204" pitchFamily="34" charset="0"/>
                <a:cs typeface="Arial" panose="020B0604020202020204" pitchFamily="34" charset="0"/>
              </a:rPr>
            </a:br>
            <a:r>
              <a:rPr lang="en-GB" sz="600">
                <a:solidFill>
                  <a:schemeClr val="bg1"/>
                </a:solidFill>
                <a:latin typeface="Arial" panose="020B0604020202020204" pitchFamily="34" charset="0"/>
                <a:cs typeface="Arial" panose="020B0604020202020204" pitchFamily="34" charset="0"/>
              </a:rPr>
              <a:t>subsystem</a:t>
            </a:r>
          </a:p>
        </p:txBody>
      </p:sp>
      <p:sp>
        <p:nvSpPr>
          <p:cNvPr id="51" name="Rectangle 50">
            <a:extLst>
              <a:ext uri="{FF2B5EF4-FFF2-40B4-BE49-F238E27FC236}">
                <a16:creationId xmlns:a16="http://schemas.microsoft.com/office/drawing/2014/main" id="{CD71D6B7-9956-41D3-9F32-E04EC6A6F102}"/>
              </a:ext>
            </a:extLst>
          </p:cNvPr>
          <p:cNvSpPr/>
          <p:nvPr/>
        </p:nvSpPr>
        <p:spPr>
          <a:xfrm>
            <a:off x="1163916" y="2845543"/>
            <a:ext cx="4651174"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Mobile SDK</a:t>
            </a:r>
          </a:p>
        </p:txBody>
      </p:sp>
      <p:sp>
        <p:nvSpPr>
          <p:cNvPr id="52" name="Rectangle 51">
            <a:extLst>
              <a:ext uri="{FF2B5EF4-FFF2-40B4-BE49-F238E27FC236}">
                <a16:creationId xmlns:a16="http://schemas.microsoft.com/office/drawing/2014/main" id="{E1B26252-5551-B6BB-9A94-056AA178E61E}"/>
              </a:ext>
            </a:extLst>
          </p:cNvPr>
          <p:cNvSpPr/>
          <p:nvPr/>
        </p:nvSpPr>
        <p:spPr>
          <a:xfrm>
            <a:off x="1166946" y="3053575"/>
            <a:ext cx="4651174"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CBS</a:t>
            </a:r>
          </a:p>
        </p:txBody>
      </p:sp>
      <p:sp>
        <p:nvSpPr>
          <p:cNvPr id="64" name="Rectangle 63">
            <a:extLst>
              <a:ext uri="{FF2B5EF4-FFF2-40B4-BE49-F238E27FC236}">
                <a16:creationId xmlns:a16="http://schemas.microsoft.com/office/drawing/2014/main" id="{C443D9AB-643F-BCD8-D60B-5F0B9A4D22AA}"/>
              </a:ext>
            </a:extLst>
          </p:cNvPr>
          <p:cNvSpPr/>
          <p:nvPr/>
        </p:nvSpPr>
        <p:spPr>
          <a:xfrm>
            <a:off x="6581270" y="2782500"/>
            <a:ext cx="1543665" cy="706722"/>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800">
              <a:solidFill>
                <a:schemeClr val="bg1"/>
              </a:solidFill>
            </a:endParaRPr>
          </a:p>
        </p:txBody>
      </p:sp>
      <p:sp>
        <p:nvSpPr>
          <p:cNvPr id="65" name="TextBox 64">
            <a:extLst>
              <a:ext uri="{FF2B5EF4-FFF2-40B4-BE49-F238E27FC236}">
                <a16:creationId xmlns:a16="http://schemas.microsoft.com/office/drawing/2014/main" id="{8F6D60AB-120D-026A-7082-33FB5530CAD9}"/>
              </a:ext>
            </a:extLst>
          </p:cNvPr>
          <p:cNvSpPr txBox="1"/>
          <p:nvPr/>
        </p:nvSpPr>
        <p:spPr>
          <a:xfrm rot="16200000">
            <a:off x="6135585" y="2957097"/>
            <a:ext cx="596088" cy="276999"/>
          </a:xfrm>
          <a:prstGeom prst="rect">
            <a:avLst/>
          </a:prstGeom>
          <a:noFill/>
        </p:spPr>
        <p:txBody>
          <a:bodyPr wrap="square">
            <a:spAutoFit/>
          </a:bodyPr>
          <a:lstStyle/>
          <a:p>
            <a:pPr algn="ctr"/>
            <a:r>
              <a:rPr lang="en-GB" sz="600">
                <a:solidFill>
                  <a:schemeClr val="bg1"/>
                </a:solidFill>
                <a:latin typeface="Arial" panose="020B0604020202020204" pitchFamily="34" charset="0"/>
                <a:cs typeface="Arial" panose="020B0604020202020204" pitchFamily="34" charset="0"/>
              </a:rPr>
              <a:t>Canter of Excellence</a:t>
            </a:r>
          </a:p>
        </p:txBody>
      </p:sp>
      <p:sp>
        <p:nvSpPr>
          <p:cNvPr id="66" name="Rectangle 65">
            <a:extLst>
              <a:ext uri="{FF2B5EF4-FFF2-40B4-BE49-F238E27FC236}">
                <a16:creationId xmlns:a16="http://schemas.microsoft.com/office/drawing/2014/main" id="{444DD42D-5631-5705-C61C-D075CB1CDF1D}"/>
              </a:ext>
            </a:extLst>
          </p:cNvPr>
          <p:cNvSpPr/>
          <p:nvPr/>
        </p:nvSpPr>
        <p:spPr>
          <a:xfrm>
            <a:off x="6671604" y="2849929"/>
            <a:ext cx="1362993" cy="168236"/>
          </a:xfrm>
          <a:prstGeom prst="rect">
            <a:avLst/>
          </a:prstGeom>
          <a:solidFill>
            <a:srgbClr val="EC66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Mobile SDK</a:t>
            </a:r>
          </a:p>
        </p:txBody>
      </p:sp>
      <p:sp>
        <p:nvSpPr>
          <p:cNvPr id="67" name="Rectangle 66">
            <a:extLst>
              <a:ext uri="{FF2B5EF4-FFF2-40B4-BE49-F238E27FC236}">
                <a16:creationId xmlns:a16="http://schemas.microsoft.com/office/drawing/2014/main" id="{91B3C55D-7BAB-146E-F235-042E86A3177B}"/>
              </a:ext>
            </a:extLst>
          </p:cNvPr>
          <p:cNvSpPr/>
          <p:nvPr/>
        </p:nvSpPr>
        <p:spPr>
          <a:xfrm>
            <a:off x="6671603" y="3054358"/>
            <a:ext cx="1362993" cy="168236"/>
          </a:xfrm>
          <a:prstGeom prst="rect">
            <a:avLst/>
          </a:prstGeom>
          <a:solidFill>
            <a:srgbClr val="EC66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CBS</a:t>
            </a:r>
          </a:p>
        </p:txBody>
      </p:sp>
      <p:sp>
        <p:nvSpPr>
          <p:cNvPr id="68" name="Rectangle 67">
            <a:extLst>
              <a:ext uri="{FF2B5EF4-FFF2-40B4-BE49-F238E27FC236}">
                <a16:creationId xmlns:a16="http://schemas.microsoft.com/office/drawing/2014/main" id="{36E1AC08-14BB-BEAD-4746-862FB3A6F04C}"/>
              </a:ext>
            </a:extLst>
          </p:cNvPr>
          <p:cNvSpPr/>
          <p:nvPr/>
        </p:nvSpPr>
        <p:spPr>
          <a:xfrm>
            <a:off x="6671602" y="3264349"/>
            <a:ext cx="1362993" cy="168236"/>
          </a:xfrm>
          <a:prstGeom prst="rect">
            <a:avLst/>
          </a:prstGeom>
          <a:solidFill>
            <a:srgbClr val="EC66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Workflow</a:t>
            </a:r>
          </a:p>
        </p:txBody>
      </p:sp>
      <p:sp>
        <p:nvSpPr>
          <p:cNvPr id="17" name="Right Arrow 44">
            <a:extLst>
              <a:ext uri="{FF2B5EF4-FFF2-40B4-BE49-F238E27FC236}">
                <a16:creationId xmlns:a16="http://schemas.microsoft.com/office/drawing/2014/main" id="{1CD7FC90-1B5D-A317-2757-D47C5F2E7A98}"/>
              </a:ext>
            </a:extLst>
          </p:cNvPr>
          <p:cNvSpPr/>
          <p:nvPr/>
        </p:nvSpPr>
        <p:spPr>
          <a:xfrm>
            <a:off x="6020781" y="2955158"/>
            <a:ext cx="202279" cy="40233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a:solidFill>
                <a:schemeClr val="bg1"/>
              </a:solidFill>
            </a:endParaRPr>
          </a:p>
        </p:txBody>
      </p:sp>
      <p:sp>
        <p:nvSpPr>
          <p:cNvPr id="27" name="Rectangle 26">
            <a:extLst>
              <a:ext uri="{FF2B5EF4-FFF2-40B4-BE49-F238E27FC236}">
                <a16:creationId xmlns:a16="http://schemas.microsoft.com/office/drawing/2014/main" id="{6AE6C28F-00D1-56E4-2B53-C56FB3E847BF}"/>
              </a:ext>
            </a:extLst>
          </p:cNvPr>
          <p:cNvSpPr/>
          <p:nvPr/>
        </p:nvSpPr>
        <p:spPr>
          <a:xfrm>
            <a:off x="2542694"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Customer</a:t>
            </a:r>
          </a:p>
        </p:txBody>
      </p:sp>
      <p:sp>
        <p:nvSpPr>
          <p:cNvPr id="28" name="Rectangle 27">
            <a:extLst>
              <a:ext uri="{FF2B5EF4-FFF2-40B4-BE49-F238E27FC236}">
                <a16:creationId xmlns:a16="http://schemas.microsoft.com/office/drawing/2014/main" id="{2B00D661-6459-5324-65DE-8F019AF97A0F}"/>
              </a:ext>
            </a:extLst>
          </p:cNvPr>
          <p:cNvSpPr/>
          <p:nvPr/>
        </p:nvSpPr>
        <p:spPr>
          <a:xfrm>
            <a:off x="3227833"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Payments</a:t>
            </a:r>
          </a:p>
        </p:txBody>
      </p:sp>
      <p:sp>
        <p:nvSpPr>
          <p:cNvPr id="29" name="Rectangle 28">
            <a:extLst>
              <a:ext uri="{FF2B5EF4-FFF2-40B4-BE49-F238E27FC236}">
                <a16:creationId xmlns:a16="http://schemas.microsoft.com/office/drawing/2014/main" id="{D9A76C3F-BC38-E5E4-C081-2D4EBA18F8C2}"/>
              </a:ext>
            </a:extLst>
          </p:cNvPr>
          <p:cNvSpPr/>
          <p:nvPr/>
        </p:nvSpPr>
        <p:spPr>
          <a:xfrm>
            <a:off x="3912972"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Ops dashboard</a:t>
            </a:r>
          </a:p>
        </p:txBody>
      </p:sp>
      <p:sp>
        <p:nvSpPr>
          <p:cNvPr id="30" name="Rectangle 29">
            <a:extLst>
              <a:ext uri="{FF2B5EF4-FFF2-40B4-BE49-F238E27FC236}">
                <a16:creationId xmlns:a16="http://schemas.microsoft.com/office/drawing/2014/main" id="{C831C466-F358-C415-097F-385AEC43B231}"/>
              </a:ext>
            </a:extLst>
          </p:cNvPr>
          <p:cNvSpPr/>
          <p:nvPr/>
        </p:nvSpPr>
        <p:spPr>
          <a:xfrm>
            <a:off x="4598113"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GL&amp;RR</a:t>
            </a:r>
          </a:p>
        </p:txBody>
      </p:sp>
      <p:sp>
        <p:nvSpPr>
          <p:cNvPr id="33" name="Rectangle 32">
            <a:extLst>
              <a:ext uri="{FF2B5EF4-FFF2-40B4-BE49-F238E27FC236}">
                <a16:creationId xmlns:a16="http://schemas.microsoft.com/office/drawing/2014/main" id="{A78F1406-B369-53C1-D3D0-5501BB141085}"/>
              </a:ext>
            </a:extLst>
          </p:cNvPr>
          <p:cNvSpPr/>
          <p:nvPr/>
        </p:nvSpPr>
        <p:spPr>
          <a:xfrm>
            <a:off x="1857555"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VLEL Unsecured Lending</a:t>
            </a:r>
          </a:p>
        </p:txBody>
      </p:sp>
      <p:sp>
        <p:nvSpPr>
          <p:cNvPr id="34" name="Rectangle 33">
            <a:extLst>
              <a:ext uri="{FF2B5EF4-FFF2-40B4-BE49-F238E27FC236}">
                <a16:creationId xmlns:a16="http://schemas.microsoft.com/office/drawing/2014/main" id="{01FD66A3-4114-AA34-E2C7-C0E5572FF15A}"/>
              </a:ext>
            </a:extLst>
          </p:cNvPr>
          <p:cNvSpPr/>
          <p:nvPr/>
        </p:nvSpPr>
        <p:spPr>
          <a:xfrm>
            <a:off x="1172416" y="1745814"/>
            <a:ext cx="609858" cy="320695"/>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UBF</a:t>
            </a:r>
          </a:p>
          <a:p>
            <a:pPr algn="ctr"/>
            <a:r>
              <a:rPr lang="en-GB" sz="600">
                <a:solidFill>
                  <a:schemeClr val="bg1"/>
                </a:solidFill>
              </a:rPr>
              <a:t>Loan Origination </a:t>
            </a:r>
          </a:p>
        </p:txBody>
      </p:sp>
      <p:sp>
        <p:nvSpPr>
          <p:cNvPr id="6" name="Rectangle 5">
            <a:extLst>
              <a:ext uri="{FF2B5EF4-FFF2-40B4-BE49-F238E27FC236}">
                <a16:creationId xmlns:a16="http://schemas.microsoft.com/office/drawing/2014/main" id="{68253818-603F-3E34-D192-AD9B5534B2C3}"/>
              </a:ext>
            </a:extLst>
          </p:cNvPr>
          <p:cNvSpPr/>
          <p:nvPr/>
        </p:nvSpPr>
        <p:spPr>
          <a:xfrm>
            <a:off x="1163914" y="3601551"/>
            <a:ext cx="6868398" cy="168236"/>
          </a:xfrm>
          <a:prstGeom prst="rect">
            <a:avLst/>
          </a:prstGeom>
          <a:solidFill>
            <a:srgbClr val="FFFFFF">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600">
                <a:solidFill>
                  <a:schemeClr val="bg1"/>
                </a:solidFill>
              </a:rPr>
              <a:t>Shared Services</a:t>
            </a:r>
          </a:p>
        </p:txBody>
      </p:sp>
      <p:sp>
        <p:nvSpPr>
          <p:cNvPr id="7" name="Rectangle 6">
            <a:extLst>
              <a:ext uri="{FF2B5EF4-FFF2-40B4-BE49-F238E27FC236}">
                <a16:creationId xmlns:a16="http://schemas.microsoft.com/office/drawing/2014/main" id="{CAA26477-B653-9C19-DBAC-FEF14E741D39}"/>
              </a:ext>
            </a:extLst>
          </p:cNvPr>
          <p:cNvSpPr/>
          <p:nvPr/>
        </p:nvSpPr>
        <p:spPr>
          <a:xfrm>
            <a:off x="972893" y="1359340"/>
            <a:ext cx="4306142" cy="3286619"/>
          </a:xfrm>
          <a:prstGeom prst="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algn="ctr"/>
            <a:r>
              <a:rPr lang="en-GB" sz="1200" b="1">
                <a:solidFill>
                  <a:schemeClr val="bg1"/>
                </a:solidFill>
              </a:rPr>
              <a:t>Cash Loan ART</a:t>
            </a:r>
          </a:p>
        </p:txBody>
      </p:sp>
    </p:spTree>
    <p:custDataLst>
      <p:tags r:id="rId1"/>
    </p:custDataLst>
    <p:extLst>
      <p:ext uri="{BB962C8B-B14F-4D97-AF65-F5344CB8AC3E}">
        <p14:creationId xmlns:p14="http://schemas.microsoft.com/office/powerpoint/2010/main" val="1439324725"/>
      </p:ext>
    </p:extLst>
  </p:cSld>
  <p:clrMapOvr>
    <a:masterClrMapping/>
  </p:clrMapOvr>
  <p:extLst>
    <p:ext uri="{6950BFC3-D8DA-4A85-94F7-54DA5524770B}">
      <p188:commentRel xmlns:p188="http://schemas.microsoft.com/office/powerpoint/2018/8/main" r:id="rId5"/>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55A3-3598-5697-138B-2C21BB88608B}"/>
            </a:ext>
          </a:extLst>
        </p:cNvPr>
        <p:cNvGrpSpPr/>
        <p:nvPr/>
      </p:nvGrpSpPr>
      <p:grpSpPr>
        <a:xfrm>
          <a:off x="0" y="0"/>
          <a:ext cx="0" cy="0"/>
          <a:chOff x="0" y="0"/>
          <a:chExt cx="0" cy="0"/>
        </a:xfrm>
      </p:grpSpPr>
      <p:pic>
        <p:nvPicPr>
          <p:cNvPr id="2" name="Picture 1" descr="A blue and pink background&#10;&#10;Description automatically generated">
            <a:extLst>
              <a:ext uri="{FF2B5EF4-FFF2-40B4-BE49-F238E27FC236}">
                <a16:creationId xmlns:a16="http://schemas.microsoft.com/office/drawing/2014/main" id="{6E25807D-26C4-EFE7-67E6-55B99DFD1B1E}"/>
              </a:ext>
            </a:extLst>
          </p:cNvPr>
          <p:cNvPicPr>
            <a:picLocks noChangeAspect="1"/>
          </p:cNvPicPr>
          <p:nvPr>
            <p:custDataLst>
              <p:tags r:id="rId2"/>
            </p:custDataLst>
          </p:nvPr>
        </p:nvPicPr>
        <p:blipFill>
          <a:blip r:embed="rId6"/>
          <a:stretch>
            <a:fillRect/>
          </a:stretch>
        </p:blipFill>
        <p:spPr>
          <a:xfrm>
            <a:off x="196597" y="450529"/>
            <a:ext cx="8757280" cy="4511325"/>
          </a:xfrm>
          <a:prstGeom prst="rect">
            <a:avLst/>
          </a:prstGeom>
        </p:spPr>
      </p:pic>
      <p:sp>
        <p:nvSpPr>
          <p:cNvPr id="11" name="Rechteck 7">
            <a:extLst>
              <a:ext uri="{FF2B5EF4-FFF2-40B4-BE49-F238E27FC236}">
                <a16:creationId xmlns:a16="http://schemas.microsoft.com/office/drawing/2014/main" id="{3C545FE5-8D8B-56BF-1657-6C8AEDCEE1B1}"/>
              </a:ext>
            </a:extLst>
          </p:cNvPr>
          <p:cNvSpPr/>
          <p:nvPr/>
        </p:nvSpPr>
        <p:spPr>
          <a:xfrm>
            <a:off x="185738" y="447964"/>
            <a:ext cx="8772525" cy="4509799"/>
          </a:xfrm>
          <a:prstGeom prst="rect">
            <a:avLst/>
          </a:prstGeom>
          <a:blipFill>
            <a:blip r:embed="rId7"/>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tx1"/>
              </a:solidFill>
            </a:endParaRPr>
          </a:p>
        </p:txBody>
      </p:sp>
      <p:graphicFrame>
        <p:nvGraphicFramePr>
          <p:cNvPr id="14" name="Objekt 13" hidden="1">
            <a:extLst>
              <a:ext uri="{FF2B5EF4-FFF2-40B4-BE49-F238E27FC236}">
                <a16:creationId xmlns:a16="http://schemas.microsoft.com/office/drawing/2014/main" id="{8B876A96-D4E0-562B-1CA3-A2D5F229EDBC}"/>
              </a:ext>
            </a:extLst>
          </p:cNvPr>
          <p:cNvGraphicFramePr>
            <a:graphicFrameLocks noChangeAspect="1"/>
          </p:cNvGraphicFramePr>
          <p:nvPr>
            <p:custDataLst>
              <p:tags r:id="rId3"/>
            </p:custDataLst>
          </p:nvPr>
        </p:nvGraphicFramePr>
        <p:xfrm>
          <a:off x="1590" y="1590"/>
          <a:ext cx="1588" cy="1588"/>
        </p:xfrm>
        <a:graphic>
          <a:graphicData uri="http://schemas.openxmlformats.org/presentationml/2006/ole">
            <mc:AlternateContent xmlns:mc="http://schemas.openxmlformats.org/markup-compatibility/2006">
              <mc:Choice xmlns:v="urn:schemas-microsoft-com:vml" Requires="v">
                <p:oleObj name="think-cell Folie" r:id="rId8" imgW="399" imgH="399" progId="TCLayout.ActiveDocument.1">
                  <p:embed/>
                </p:oleObj>
              </mc:Choice>
              <mc:Fallback>
                <p:oleObj name="think-cell Folie" r:id="rId8" imgW="399" imgH="399" progId="TCLayout.ActiveDocument.1">
                  <p:embed/>
                  <p:pic>
                    <p:nvPicPr>
                      <p:cNvPr id="14" name="Objekt 13" hidden="1">
                        <a:extLst>
                          <a:ext uri="{FF2B5EF4-FFF2-40B4-BE49-F238E27FC236}">
                            <a16:creationId xmlns:a16="http://schemas.microsoft.com/office/drawing/2014/main" id="{8B876A96-D4E0-562B-1CA3-A2D5F229EDBC}"/>
                          </a:ext>
                        </a:extLst>
                      </p:cNvPr>
                      <p:cNvPicPr/>
                      <p:nvPr/>
                    </p:nvPicPr>
                    <p:blipFill>
                      <a:blip r:embed="rId9"/>
                      <a:stretch>
                        <a:fillRect/>
                      </a:stretch>
                    </p:blipFill>
                    <p:spPr>
                      <a:xfrm>
                        <a:off x="1590" y="1590"/>
                        <a:ext cx="1588"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5438F5C6-5064-EA00-A622-0F4AFAAC89CF}"/>
              </a:ext>
            </a:extLst>
          </p:cNvPr>
          <p:cNvSpPr>
            <a:spLocks noGrp="1"/>
          </p:cNvSpPr>
          <p:nvPr>
            <p:ph type="title"/>
          </p:nvPr>
        </p:nvSpPr>
        <p:spPr/>
        <p:txBody>
          <a:bodyPr/>
          <a:lstStyle/>
          <a:p>
            <a:r>
              <a:rPr lang="en-GB">
                <a:solidFill>
                  <a:schemeClr val="bg1"/>
                </a:solidFill>
              </a:rPr>
              <a:t>Proposed Governance Structure</a:t>
            </a:r>
          </a:p>
        </p:txBody>
      </p:sp>
      <p:sp>
        <p:nvSpPr>
          <p:cNvPr id="4" name="Text Placeholder 3">
            <a:extLst>
              <a:ext uri="{FF2B5EF4-FFF2-40B4-BE49-F238E27FC236}">
                <a16:creationId xmlns:a16="http://schemas.microsoft.com/office/drawing/2014/main" id="{CF41922A-0B85-63FB-9F1F-00FF7F6BCBED}"/>
              </a:ext>
            </a:extLst>
          </p:cNvPr>
          <p:cNvSpPr>
            <a:spLocks noGrp="1"/>
          </p:cNvSpPr>
          <p:nvPr>
            <p:ph type="body" sz="quarter" idx="12"/>
          </p:nvPr>
        </p:nvSpPr>
        <p:spPr/>
        <p:txBody>
          <a:bodyPr/>
          <a:lstStyle/>
          <a:p>
            <a:endParaRPr lang="en-GB"/>
          </a:p>
        </p:txBody>
      </p:sp>
      <p:sp>
        <p:nvSpPr>
          <p:cNvPr id="50" name="Rectangle 49">
            <a:extLst>
              <a:ext uri="{FF2B5EF4-FFF2-40B4-BE49-F238E27FC236}">
                <a16:creationId xmlns:a16="http://schemas.microsoft.com/office/drawing/2014/main" id="{E676FBCF-A639-2698-0053-9B7EE45A1F4F}"/>
              </a:ext>
            </a:extLst>
          </p:cNvPr>
          <p:cNvSpPr/>
          <p:nvPr/>
        </p:nvSpPr>
        <p:spPr>
          <a:xfrm>
            <a:off x="3425510" y="1336179"/>
            <a:ext cx="1838519" cy="419612"/>
          </a:xfrm>
          <a:prstGeom prst="rect">
            <a:avLst/>
          </a:prstGeom>
          <a:solidFill>
            <a:schemeClr val="accent1"/>
          </a:solidFill>
          <a:ln w="12700" cap="flat" cmpd="sng" algn="ctr">
            <a:noFill/>
            <a:prstDash val="solid"/>
            <a:miter lim="800000"/>
          </a:ln>
          <a:effectLst/>
        </p:spPr>
        <p:txBody>
          <a:bodyPr lIns="113400" tIns="113400" rIns="113400" bIns="113400" rtlCol="0" anchor="ctr"/>
          <a:lstStyle/>
          <a:p>
            <a:pPr marL="0" marR="0" lvl="0" indent="0" algn="ctr" defTabSz="960049"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mj-lt"/>
                <a:ea typeface="+mn-ea"/>
                <a:cs typeface="+mn-cs"/>
              </a:rPr>
              <a:t>Steering Committee</a:t>
            </a:r>
          </a:p>
          <a:p>
            <a:pPr marL="0" marR="0" lvl="0" indent="0" algn="ctr" defTabSz="960049" rtl="0" eaLnBrk="1" fontAlgn="auto" latinLnBrk="0" hangingPunct="1">
              <a:lnSpc>
                <a:spcPct val="100000"/>
              </a:lnSpc>
              <a:spcBef>
                <a:spcPts val="0"/>
              </a:spcBef>
              <a:spcAft>
                <a:spcPts val="0"/>
              </a:spcAft>
              <a:buClrTx/>
              <a:buSzTx/>
              <a:buFontTx/>
              <a:buNone/>
              <a:tabLst/>
              <a:defRPr/>
            </a:pPr>
            <a:r>
              <a:rPr lang="en-GB" sz="800" b="1">
                <a:solidFill>
                  <a:prstClr val="white"/>
                </a:solidFill>
                <a:latin typeface="+mj-lt"/>
              </a:rPr>
              <a:t>CLIENT + GFT</a:t>
            </a:r>
            <a:endParaRPr kumimoji="0" lang="en-GB" sz="800" b="1" i="0" u="none" strike="noStrike" kern="1200" cap="none" spc="0" normalizeH="0" baseline="0" noProof="0">
              <a:ln>
                <a:noFill/>
              </a:ln>
              <a:solidFill>
                <a:prstClr val="white"/>
              </a:solidFill>
              <a:effectLst/>
              <a:uLnTx/>
              <a:uFillTx/>
              <a:latin typeface="+mj-lt"/>
              <a:ea typeface="+mn-ea"/>
              <a:cs typeface="+mn-cs"/>
            </a:endParaRPr>
          </a:p>
        </p:txBody>
      </p:sp>
      <p:sp>
        <p:nvSpPr>
          <p:cNvPr id="51" name="Rectangle 50">
            <a:extLst>
              <a:ext uri="{FF2B5EF4-FFF2-40B4-BE49-F238E27FC236}">
                <a16:creationId xmlns:a16="http://schemas.microsoft.com/office/drawing/2014/main" id="{AF8652C6-F05A-EBA1-A42B-5837A7F4CD4B}"/>
              </a:ext>
            </a:extLst>
          </p:cNvPr>
          <p:cNvSpPr/>
          <p:nvPr/>
        </p:nvSpPr>
        <p:spPr>
          <a:xfrm>
            <a:off x="6042267" y="2305325"/>
            <a:ext cx="1458805" cy="252000"/>
          </a:xfrm>
          <a:prstGeom prst="rect">
            <a:avLst/>
          </a:prstGeom>
          <a:solidFill>
            <a:srgbClr val="213E7F"/>
          </a:solidFill>
          <a:ln w="12700" cap="flat" cmpd="sng" algn="ctr">
            <a:noFill/>
            <a:prstDash val="solid"/>
            <a:miter lim="800000"/>
          </a:ln>
          <a:effectLst/>
        </p:spPr>
        <p:txBody>
          <a:bodyPr lIns="113400" tIns="113400" rIns="113400" bIns="113400" rtlCol="0" anchor="ctr"/>
          <a:lstStyle/>
          <a:p>
            <a:pPr marL="0" marR="0" lvl="0" indent="0" algn="ctr" defTabSz="960049" rtl="0" eaLnBrk="1" fontAlgn="auto" latinLnBrk="0" hangingPunct="1">
              <a:lnSpc>
                <a:spcPct val="100000"/>
              </a:lnSpc>
              <a:spcBef>
                <a:spcPts val="0"/>
              </a:spcBef>
              <a:spcAft>
                <a:spcPts val="0"/>
              </a:spcAft>
              <a:buClrTx/>
              <a:buSzTx/>
              <a:buFontTx/>
              <a:buNone/>
              <a:tabLst/>
              <a:defRPr/>
            </a:pPr>
            <a:r>
              <a:rPr kumimoji="0" lang="en-GB" sz="800" i="0" u="none" strike="noStrike" kern="1200" cap="none" spc="0" normalizeH="0" baseline="0" noProof="0">
                <a:ln>
                  <a:noFill/>
                </a:ln>
                <a:solidFill>
                  <a:prstClr val="white"/>
                </a:solidFill>
                <a:effectLst/>
                <a:uLnTx/>
                <a:uFillTx/>
                <a:latin typeface="+mj-lt"/>
                <a:ea typeface="+mn-ea"/>
                <a:cs typeface="+mn-cs"/>
              </a:rPr>
              <a:t>Technical Design Authority</a:t>
            </a:r>
          </a:p>
        </p:txBody>
      </p:sp>
      <p:sp>
        <p:nvSpPr>
          <p:cNvPr id="52" name="Rectangle 51">
            <a:extLst>
              <a:ext uri="{FF2B5EF4-FFF2-40B4-BE49-F238E27FC236}">
                <a16:creationId xmlns:a16="http://schemas.microsoft.com/office/drawing/2014/main" id="{FC6BE907-BE0A-874B-9E91-D37CBE288EEC}"/>
              </a:ext>
            </a:extLst>
          </p:cNvPr>
          <p:cNvSpPr/>
          <p:nvPr/>
        </p:nvSpPr>
        <p:spPr>
          <a:xfrm>
            <a:off x="3425510" y="2034394"/>
            <a:ext cx="1838519" cy="481595"/>
          </a:xfrm>
          <a:prstGeom prst="rect">
            <a:avLst/>
          </a:prstGeom>
          <a:solidFill>
            <a:schemeClr val="accent1"/>
          </a:solidFill>
          <a:ln w="12700" cap="flat" cmpd="sng" algn="ctr">
            <a:noFill/>
            <a:prstDash val="solid"/>
            <a:miter lim="800000"/>
          </a:ln>
          <a:effectLst/>
        </p:spPr>
        <p:txBody>
          <a:bodyPr lIns="0" tIns="113400" rIns="0" bIns="113400" rtlCol="0" anchor="ctr"/>
          <a:lstStyle/>
          <a:p>
            <a:pPr marL="0" marR="0" lvl="0" indent="0" algn="ctr" defTabSz="960049"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mj-lt"/>
                <a:ea typeface="+mn-ea"/>
                <a:cs typeface="+mn-cs"/>
              </a:rPr>
              <a:t>Programme Management Forum</a:t>
            </a:r>
          </a:p>
          <a:p>
            <a:pPr marL="0" marR="0" lvl="0" indent="0" algn="ctr" defTabSz="960049" rtl="0" eaLnBrk="1" fontAlgn="auto" latinLnBrk="0" hangingPunct="1">
              <a:lnSpc>
                <a:spcPct val="100000"/>
              </a:lnSpc>
              <a:spcBef>
                <a:spcPts val="0"/>
              </a:spcBef>
              <a:spcAft>
                <a:spcPts val="0"/>
              </a:spcAft>
              <a:buClrTx/>
              <a:buSzTx/>
              <a:buFontTx/>
              <a:buNone/>
              <a:tabLst/>
              <a:defRPr/>
            </a:pPr>
            <a:r>
              <a:rPr lang="en-GB" sz="800" b="1">
                <a:solidFill>
                  <a:prstClr val="white"/>
                </a:solidFill>
                <a:latin typeface="+mj-lt"/>
              </a:rPr>
              <a:t>CLIENT + GFT</a:t>
            </a:r>
            <a:endParaRPr kumimoji="0" lang="en-GB" sz="800" b="1" i="0" u="none" strike="noStrike" kern="1200" cap="none" spc="0" normalizeH="0" baseline="0" noProof="0">
              <a:ln>
                <a:noFill/>
              </a:ln>
              <a:solidFill>
                <a:prstClr val="white"/>
              </a:solidFill>
              <a:effectLst/>
              <a:uLnTx/>
              <a:uFillTx/>
              <a:latin typeface="+mj-lt"/>
              <a:ea typeface="+mn-ea"/>
              <a:cs typeface="+mn-cs"/>
            </a:endParaRPr>
          </a:p>
        </p:txBody>
      </p:sp>
      <p:sp>
        <p:nvSpPr>
          <p:cNvPr id="58" name="Rectangle 57">
            <a:extLst>
              <a:ext uri="{FF2B5EF4-FFF2-40B4-BE49-F238E27FC236}">
                <a16:creationId xmlns:a16="http://schemas.microsoft.com/office/drawing/2014/main" id="{09259D84-2044-0581-2838-26294DE4FDF3}"/>
              </a:ext>
            </a:extLst>
          </p:cNvPr>
          <p:cNvSpPr/>
          <p:nvPr/>
        </p:nvSpPr>
        <p:spPr>
          <a:xfrm>
            <a:off x="2701823" y="2791822"/>
            <a:ext cx="3285893" cy="416206"/>
          </a:xfrm>
          <a:prstGeom prst="rect">
            <a:avLst/>
          </a:prstGeom>
          <a:solidFill>
            <a:schemeClr val="tx1"/>
          </a:solidFill>
          <a:ln w="12700" cap="flat" cmpd="sng" algn="ctr">
            <a:solidFill>
              <a:schemeClr val="bg1"/>
            </a:solidFill>
            <a:prstDash val="dash"/>
            <a:miter lim="800000"/>
          </a:ln>
          <a:effectLst/>
        </p:spPr>
        <p:txBody>
          <a:bodyPr lIns="113400" tIns="113400" rIns="113400" bIns="113400" rtlCol="0" anchor="ctr"/>
          <a:lstStyle/>
          <a:p>
            <a:pPr marL="0" marR="0" lvl="0" indent="0" algn="ctr" defTabSz="960049" rtl="0" eaLnBrk="1" fontAlgn="auto" latinLnBrk="0" hangingPunct="1">
              <a:lnSpc>
                <a:spcPct val="100000"/>
              </a:lnSpc>
              <a:spcBef>
                <a:spcPts val="0"/>
              </a:spcBef>
              <a:spcAft>
                <a:spcPts val="0"/>
              </a:spcAft>
              <a:buClrTx/>
              <a:buSzTx/>
              <a:buFontTx/>
              <a:buNone/>
              <a:tabLst/>
              <a:defRPr/>
            </a:pPr>
            <a:r>
              <a:rPr kumimoji="0" lang="en-US" sz="709" b="0" i="0" u="none" strike="noStrike" kern="1200" cap="none" spc="0" normalizeH="0" baseline="0" noProof="0">
                <a:ln>
                  <a:noFill/>
                </a:ln>
                <a:solidFill>
                  <a:schemeClr val="bg1"/>
                </a:solidFill>
                <a:effectLst/>
                <a:uLnTx/>
                <a:uFillTx/>
                <a:latin typeface="+mj-lt"/>
                <a:ea typeface="+mn-ea"/>
                <a:cs typeface="+mn-cs"/>
              </a:rPr>
              <a:t>Information Flow</a:t>
            </a:r>
            <a:endParaRPr kumimoji="0" lang="en-GB" sz="709" b="0" i="0" u="none" strike="noStrike" kern="1200" cap="none" spc="0" normalizeH="0" baseline="0" noProof="0">
              <a:ln>
                <a:noFill/>
              </a:ln>
              <a:solidFill>
                <a:schemeClr val="bg1"/>
              </a:solidFill>
              <a:effectLst/>
              <a:uLnTx/>
              <a:uFillTx/>
              <a:latin typeface="+mj-lt"/>
              <a:ea typeface="+mn-ea"/>
              <a:cs typeface="+mn-cs"/>
            </a:endParaRPr>
          </a:p>
        </p:txBody>
      </p:sp>
      <p:sp>
        <p:nvSpPr>
          <p:cNvPr id="62" name="Rectangle 61">
            <a:extLst>
              <a:ext uri="{FF2B5EF4-FFF2-40B4-BE49-F238E27FC236}">
                <a16:creationId xmlns:a16="http://schemas.microsoft.com/office/drawing/2014/main" id="{127E2F89-0711-F4E8-6E68-8C9F1A9EDE3C}"/>
              </a:ext>
            </a:extLst>
          </p:cNvPr>
          <p:cNvSpPr/>
          <p:nvPr/>
        </p:nvSpPr>
        <p:spPr>
          <a:xfrm>
            <a:off x="2759310" y="2825445"/>
            <a:ext cx="874575" cy="355083"/>
          </a:xfrm>
          <a:prstGeom prst="rect">
            <a:avLst/>
          </a:prstGeom>
          <a:solidFill>
            <a:schemeClr val="bg1">
              <a:lumMod val="95000"/>
            </a:schemeClr>
          </a:solidFill>
          <a:ln w="12700" cap="flat" cmpd="sng" algn="ctr">
            <a:noFill/>
            <a:prstDash val="solid"/>
            <a:miter lim="800000"/>
          </a:ln>
          <a:effectLst/>
        </p:spPr>
        <p:txBody>
          <a:bodyPr lIns="113400" tIns="113400" rIns="113400" bIns="113400" rtlCol="0" anchor="ctr"/>
          <a:lstStyle/>
          <a:p>
            <a:pPr marL="0" marR="0" lvl="0" indent="0" algn="ctr" defTabSz="960049"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mj-lt"/>
                <a:ea typeface="+mn-ea"/>
                <a:cs typeface="+mn-cs"/>
              </a:rPr>
              <a:t>Status</a:t>
            </a:r>
          </a:p>
          <a:p>
            <a:pPr marL="0" marR="0" lvl="0" indent="0" algn="ctr" defTabSz="960049"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mj-lt"/>
                <a:ea typeface="+mn-ea"/>
                <a:cs typeface="+mn-cs"/>
              </a:rPr>
              <a:t>Risks/Issues Dependencies</a:t>
            </a:r>
          </a:p>
        </p:txBody>
      </p:sp>
      <p:sp>
        <p:nvSpPr>
          <p:cNvPr id="128" name="Rectangle 127">
            <a:extLst>
              <a:ext uri="{FF2B5EF4-FFF2-40B4-BE49-F238E27FC236}">
                <a16:creationId xmlns:a16="http://schemas.microsoft.com/office/drawing/2014/main" id="{588AAE1B-118D-EA80-A839-AFC5EFFCD34D}"/>
              </a:ext>
            </a:extLst>
          </p:cNvPr>
          <p:cNvSpPr/>
          <p:nvPr/>
        </p:nvSpPr>
        <p:spPr>
          <a:xfrm>
            <a:off x="5056873" y="2825445"/>
            <a:ext cx="874800" cy="355083"/>
          </a:xfrm>
          <a:prstGeom prst="rect">
            <a:avLst/>
          </a:prstGeom>
          <a:solidFill>
            <a:schemeClr val="bg1">
              <a:lumMod val="95000"/>
            </a:schemeClr>
          </a:solidFill>
          <a:ln w="12700" cap="flat" cmpd="sng" algn="ctr">
            <a:noFill/>
            <a:prstDash val="solid"/>
            <a:miter lim="800000"/>
          </a:ln>
          <a:effectLst/>
        </p:spPr>
        <p:txBody>
          <a:bodyPr lIns="113400" tIns="113400" rIns="113400" bIns="113400" rtlCol="0" anchor="ctr"/>
          <a:lstStyle/>
          <a:p>
            <a:pPr marL="0" marR="0" lvl="0" indent="0" algn="ctr" defTabSz="960049"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mj-lt"/>
                <a:ea typeface="+mn-ea"/>
                <a:cs typeface="+mn-cs"/>
              </a:rPr>
              <a:t>Technical </a:t>
            </a:r>
          </a:p>
          <a:p>
            <a:pPr marL="0" marR="0" lvl="0" indent="0" algn="ctr" defTabSz="960049"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mj-lt"/>
                <a:ea typeface="+mn-ea"/>
                <a:cs typeface="+mn-cs"/>
              </a:rPr>
              <a:t>Designs</a:t>
            </a:r>
          </a:p>
        </p:txBody>
      </p:sp>
      <p:sp>
        <p:nvSpPr>
          <p:cNvPr id="140" name="Rectangle 139">
            <a:extLst>
              <a:ext uri="{FF2B5EF4-FFF2-40B4-BE49-F238E27FC236}">
                <a16:creationId xmlns:a16="http://schemas.microsoft.com/office/drawing/2014/main" id="{D45E81A1-4245-58FB-9B7E-6FC9226E394B}"/>
              </a:ext>
            </a:extLst>
          </p:cNvPr>
          <p:cNvSpPr/>
          <p:nvPr/>
        </p:nvSpPr>
        <p:spPr>
          <a:xfrm>
            <a:off x="6042267" y="1967606"/>
            <a:ext cx="1464787" cy="252000"/>
          </a:xfrm>
          <a:prstGeom prst="rect">
            <a:avLst/>
          </a:prstGeom>
          <a:solidFill>
            <a:srgbClr val="213E7F"/>
          </a:solidFill>
          <a:ln w="12700" cap="flat" cmpd="sng" algn="ctr">
            <a:noFill/>
            <a:prstDash val="solid"/>
            <a:miter lim="800000"/>
          </a:ln>
          <a:effectLst/>
        </p:spPr>
        <p:txBody>
          <a:bodyPr lIns="113400" tIns="113400" rIns="113400" bIns="113400" rtlCol="0" anchor="ctr"/>
          <a:lstStyle/>
          <a:p>
            <a:pPr marL="0" marR="0" lvl="0" indent="0" algn="ctr" defTabSz="960049" rtl="0" eaLnBrk="1" fontAlgn="auto" latinLnBrk="0" hangingPunct="1">
              <a:lnSpc>
                <a:spcPct val="100000"/>
              </a:lnSpc>
              <a:spcBef>
                <a:spcPts val="0"/>
              </a:spcBef>
              <a:spcAft>
                <a:spcPts val="0"/>
              </a:spcAft>
              <a:buClrTx/>
              <a:buSzTx/>
              <a:buFontTx/>
              <a:buNone/>
              <a:tabLst/>
              <a:defRPr/>
            </a:pPr>
            <a:r>
              <a:rPr kumimoji="0" lang="en-GB" sz="800" i="0" u="none" strike="noStrike" kern="1200" cap="none" spc="0" normalizeH="0" baseline="0" noProof="0">
                <a:ln>
                  <a:noFill/>
                </a:ln>
                <a:solidFill>
                  <a:prstClr val="white"/>
                </a:solidFill>
                <a:effectLst/>
                <a:uLnTx/>
                <a:uFillTx/>
                <a:latin typeface="+mj-lt"/>
                <a:ea typeface="+mn-ea"/>
                <a:cs typeface="+mn-cs"/>
              </a:rPr>
              <a:t>Business Design Authority</a:t>
            </a:r>
          </a:p>
        </p:txBody>
      </p:sp>
      <p:sp>
        <p:nvSpPr>
          <p:cNvPr id="32" name="Rectangle 31">
            <a:extLst>
              <a:ext uri="{FF2B5EF4-FFF2-40B4-BE49-F238E27FC236}">
                <a16:creationId xmlns:a16="http://schemas.microsoft.com/office/drawing/2014/main" id="{3222252C-B976-EDC4-99D4-F5A248907A33}"/>
              </a:ext>
            </a:extLst>
          </p:cNvPr>
          <p:cNvSpPr/>
          <p:nvPr/>
        </p:nvSpPr>
        <p:spPr>
          <a:xfrm>
            <a:off x="9919524" y="1968678"/>
            <a:ext cx="1449610" cy="658342"/>
          </a:xfrm>
          <a:prstGeom prst="rect">
            <a:avLst/>
          </a:prstGeom>
          <a:solidFill>
            <a:srgbClr val="EC628B"/>
          </a:solidFill>
          <a:ln w="12700" cap="flat" cmpd="sng" algn="ctr">
            <a:solidFill>
              <a:srgbClr val="EC628B"/>
            </a:solidFill>
            <a:prstDash val="solid"/>
            <a:miter lim="800000"/>
          </a:ln>
          <a:effectLst/>
        </p:spPr>
        <p:txBody>
          <a:bodyPr lIns="113400" tIns="113400" rIns="113400" bIns="113400" rtlCol="0" anchor="ctr"/>
          <a:lstStyle/>
          <a:p>
            <a:pPr marL="0" marR="0" lvl="0" indent="0" algn="ctr" defTabSz="960049"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Calibri" panose="020F0502020204030204"/>
                <a:ea typeface="+mn-ea"/>
                <a:cs typeface="+mn-cs"/>
              </a:rPr>
              <a:t>Solution Design Board</a:t>
            </a:r>
          </a:p>
        </p:txBody>
      </p:sp>
      <p:cxnSp>
        <p:nvCxnSpPr>
          <p:cNvPr id="153" name="Connector: Elbow 70">
            <a:extLst>
              <a:ext uri="{FF2B5EF4-FFF2-40B4-BE49-F238E27FC236}">
                <a16:creationId xmlns:a16="http://schemas.microsoft.com/office/drawing/2014/main" id="{9C114C81-B992-9231-8C1A-94351DCC4857}"/>
              </a:ext>
            </a:extLst>
          </p:cNvPr>
          <p:cNvCxnSpPr>
            <a:cxnSpLocks/>
            <a:endCxn id="58" idx="2"/>
          </p:cNvCxnSpPr>
          <p:nvPr/>
        </p:nvCxnSpPr>
        <p:spPr>
          <a:xfrm rot="5400000" flipH="1" flipV="1">
            <a:off x="4070002" y="3482796"/>
            <a:ext cx="549535" cy="1"/>
          </a:xfrm>
          <a:prstGeom prst="bentConnector3">
            <a:avLst>
              <a:gd name="adj1" fmla="val 50000"/>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E738725-A23B-00D7-CA1C-4E12AF793E67}"/>
              </a:ext>
            </a:extLst>
          </p:cNvPr>
          <p:cNvCxnSpPr>
            <a:stCxn id="140" idx="1"/>
            <a:endCxn id="52" idx="3"/>
          </p:cNvCxnSpPr>
          <p:nvPr/>
        </p:nvCxnSpPr>
        <p:spPr bwMode="gray">
          <a:xfrm rot="10800000" flipV="1">
            <a:off x="5264029" y="2093606"/>
            <a:ext cx="778238" cy="181586"/>
          </a:xfrm>
          <a:prstGeom prst="bentConnector3">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DDE3E999-6D4B-7D72-5916-0064432564BC}"/>
              </a:ext>
            </a:extLst>
          </p:cNvPr>
          <p:cNvCxnSpPr>
            <a:stCxn id="51" idx="1"/>
            <a:endCxn id="52" idx="3"/>
          </p:cNvCxnSpPr>
          <p:nvPr/>
        </p:nvCxnSpPr>
        <p:spPr bwMode="gray">
          <a:xfrm rot="10800000">
            <a:off x="5264029" y="2275193"/>
            <a:ext cx="778238" cy="156133"/>
          </a:xfrm>
          <a:prstGeom prst="bentConnector3">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5FC6D9-21DD-708F-9AE7-7BB1629D15DB}"/>
              </a:ext>
            </a:extLst>
          </p:cNvPr>
          <p:cNvCxnSpPr>
            <a:cxnSpLocks/>
            <a:stCxn id="58" idx="0"/>
            <a:endCxn id="52" idx="2"/>
          </p:cNvCxnSpPr>
          <p:nvPr/>
        </p:nvCxnSpPr>
        <p:spPr bwMode="gray">
          <a:xfrm flipV="1">
            <a:off x="4344770" y="2515989"/>
            <a:ext cx="0" cy="275833"/>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93A92F-481F-3DA6-B897-83327795FF0D}"/>
              </a:ext>
            </a:extLst>
          </p:cNvPr>
          <p:cNvCxnSpPr>
            <a:cxnSpLocks/>
            <a:stCxn id="52" idx="0"/>
            <a:endCxn id="50" idx="2"/>
          </p:cNvCxnSpPr>
          <p:nvPr/>
        </p:nvCxnSpPr>
        <p:spPr bwMode="gray">
          <a:xfrm flipV="1">
            <a:off x="4344770" y="1755791"/>
            <a:ext cx="0" cy="278603"/>
          </a:xfrm>
          <a:prstGeom prst="straightConnector1">
            <a:avLst/>
          </a:prstGeom>
          <a:ln w="95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DB6EE78-B4E4-5123-7A9E-E0E2D4A75D47}"/>
              </a:ext>
            </a:extLst>
          </p:cNvPr>
          <p:cNvSpPr/>
          <p:nvPr/>
        </p:nvSpPr>
        <p:spPr>
          <a:xfrm>
            <a:off x="1683043" y="3767672"/>
            <a:ext cx="5323452" cy="732159"/>
          </a:xfrm>
          <a:prstGeom prst="rect">
            <a:avLst/>
          </a:prstGeom>
          <a:solidFill>
            <a:schemeClr val="tx1"/>
          </a:solidFill>
          <a:ln w="12700" cap="flat" cmpd="sng" algn="ctr">
            <a:solidFill>
              <a:schemeClr val="bg1"/>
            </a:solidFill>
            <a:prstDash val="dash"/>
            <a:miter lim="800000"/>
          </a:ln>
          <a:effectLst/>
        </p:spPr>
        <p:txBody>
          <a:bodyPr lIns="113400" tIns="113400" rIns="113400" bIns="113400" rtlCol="0" anchor="t"/>
          <a:lstStyle/>
          <a:p>
            <a:pPr marL="0" marR="0" lvl="0" indent="0" algn="ctr" defTabSz="960049" rtl="0" eaLnBrk="1" fontAlgn="auto" latinLnBrk="0" hangingPunct="1">
              <a:lnSpc>
                <a:spcPct val="100000"/>
              </a:lnSpc>
              <a:spcBef>
                <a:spcPts val="0"/>
              </a:spcBef>
              <a:spcAft>
                <a:spcPts val="0"/>
              </a:spcAft>
              <a:buClrTx/>
              <a:buSzTx/>
              <a:buFontTx/>
              <a:buNone/>
              <a:tabLst/>
              <a:defRPr/>
            </a:pPr>
            <a:r>
              <a:rPr lang="en-US" sz="709">
                <a:solidFill>
                  <a:schemeClr val="bg1"/>
                </a:solidFill>
                <a:latin typeface="+mj-lt"/>
              </a:rPr>
              <a:t>Team Topology Squads</a:t>
            </a:r>
            <a:endParaRPr kumimoji="0" lang="en-GB" sz="709" b="0" i="0" u="none" strike="noStrike" kern="1200" cap="none" spc="0" normalizeH="0" baseline="0" noProof="0">
              <a:ln>
                <a:noFill/>
              </a:ln>
              <a:solidFill>
                <a:schemeClr val="bg1"/>
              </a:solidFill>
              <a:effectLst/>
              <a:uLnTx/>
              <a:uFillTx/>
              <a:latin typeface="+mj-lt"/>
              <a:ea typeface="+mn-ea"/>
              <a:cs typeface="+mn-cs"/>
            </a:endParaRPr>
          </a:p>
        </p:txBody>
      </p:sp>
      <p:sp>
        <p:nvSpPr>
          <p:cNvPr id="143" name="Rectangle 142">
            <a:extLst>
              <a:ext uri="{FF2B5EF4-FFF2-40B4-BE49-F238E27FC236}">
                <a16:creationId xmlns:a16="http://schemas.microsoft.com/office/drawing/2014/main" id="{AA75B432-3F46-CD46-CF30-BCFFB85A9E5B}"/>
              </a:ext>
            </a:extLst>
          </p:cNvPr>
          <p:cNvSpPr/>
          <p:nvPr/>
        </p:nvSpPr>
        <p:spPr>
          <a:xfrm rot="5400000">
            <a:off x="2305753" y="3595964"/>
            <a:ext cx="262060" cy="1155477"/>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108000" rIns="108000" bIns="108000" rtlCol="0" anchor="ctr"/>
          <a:lstStyle/>
          <a:p>
            <a:pPr algn="ctr" defTabSz="914378">
              <a:defRPr/>
            </a:pPr>
            <a:r>
              <a:rPr lang="en-US" sz="800">
                <a:solidFill>
                  <a:prstClr val="white"/>
                </a:solidFill>
                <a:latin typeface="+mj-lt"/>
              </a:rPr>
              <a:t>Stream Align Squads</a:t>
            </a:r>
          </a:p>
        </p:txBody>
      </p:sp>
      <p:sp>
        <p:nvSpPr>
          <p:cNvPr id="16" name="Rectangle 15">
            <a:extLst>
              <a:ext uri="{FF2B5EF4-FFF2-40B4-BE49-F238E27FC236}">
                <a16:creationId xmlns:a16="http://schemas.microsoft.com/office/drawing/2014/main" id="{F44B1013-D1BD-CE19-DE8E-A8686C8FBF2E}"/>
              </a:ext>
            </a:extLst>
          </p:cNvPr>
          <p:cNvSpPr/>
          <p:nvPr/>
        </p:nvSpPr>
        <p:spPr>
          <a:xfrm rot="5400000">
            <a:off x="3583607" y="3595964"/>
            <a:ext cx="262060" cy="1155477"/>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108000" rIns="108000" bIns="108000" rtlCol="0" anchor="ctr"/>
          <a:lstStyle/>
          <a:p>
            <a:pPr algn="ctr" defTabSz="914378">
              <a:defRPr/>
            </a:pPr>
            <a:r>
              <a:rPr lang="en-US" sz="800">
                <a:solidFill>
                  <a:prstClr val="white"/>
                </a:solidFill>
                <a:latin typeface="+mj-lt"/>
              </a:rPr>
              <a:t>Enabling</a:t>
            </a:r>
            <a:br>
              <a:rPr lang="en-US" sz="800">
                <a:solidFill>
                  <a:prstClr val="white"/>
                </a:solidFill>
                <a:latin typeface="+mj-lt"/>
              </a:rPr>
            </a:br>
            <a:r>
              <a:rPr lang="en-US" sz="800">
                <a:solidFill>
                  <a:prstClr val="white"/>
                </a:solidFill>
                <a:latin typeface="+mj-lt"/>
              </a:rPr>
              <a:t>Squads</a:t>
            </a:r>
          </a:p>
        </p:txBody>
      </p:sp>
      <p:sp>
        <p:nvSpPr>
          <p:cNvPr id="17" name="Rectangle 16">
            <a:extLst>
              <a:ext uri="{FF2B5EF4-FFF2-40B4-BE49-F238E27FC236}">
                <a16:creationId xmlns:a16="http://schemas.microsoft.com/office/drawing/2014/main" id="{E8FEAA5B-9ED7-8C49-7B58-EE1E9EFF34A3}"/>
              </a:ext>
            </a:extLst>
          </p:cNvPr>
          <p:cNvSpPr/>
          <p:nvPr/>
        </p:nvSpPr>
        <p:spPr>
          <a:xfrm rot="5400000">
            <a:off x="4861460" y="3591514"/>
            <a:ext cx="262060" cy="1155477"/>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108000" rIns="108000" bIns="108000" rtlCol="0" anchor="ctr"/>
          <a:lstStyle/>
          <a:p>
            <a:pPr algn="ctr" defTabSz="914378">
              <a:defRPr/>
            </a:pPr>
            <a:r>
              <a:rPr lang="en-US" sz="800">
                <a:solidFill>
                  <a:prstClr val="white"/>
                </a:solidFill>
                <a:latin typeface="+mj-lt"/>
              </a:rPr>
              <a:t>Complex Subsystem Squads</a:t>
            </a:r>
          </a:p>
        </p:txBody>
      </p:sp>
      <p:sp>
        <p:nvSpPr>
          <p:cNvPr id="23" name="Rectangle 22">
            <a:extLst>
              <a:ext uri="{FF2B5EF4-FFF2-40B4-BE49-F238E27FC236}">
                <a16:creationId xmlns:a16="http://schemas.microsoft.com/office/drawing/2014/main" id="{ABD7DEB3-83BC-21DB-0B86-B59CE0B493A7}"/>
              </a:ext>
            </a:extLst>
          </p:cNvPr>
          <p:cNvSpPr/>
          <p:nvPr/>
        </p:nvSpPr>
        <p:spPr>
          <a:xfrm rot="5400000">
            <a:off x="6128637" y="3591514"/>
            <a:ext cx="262060" cy="1155477"/>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108000" rIns="108000" bIns="108000" rtlCol="0" anchor="ctr"/>
          <a:lstStyle/>
          <a:p>
            <a:pPr algn="ctr" defTabSz="914378">
              <a:defRPr/>
            </a:pPr>
            <a:r>
              <a:rPr lang="en-US" sz="900">
                <a:solidFill>
                  <a:prstClr val="white"/>
                </a:solidFill>
                <a:latin typeface="+mj-lt"/>
              </a:rPr>
              <a:t>Platform Squads</a:t>
            </a:r>
            <a:endParaRPr lang="en-US" sz="600">
              <a:solidFill>
                <a:prstClr val="white"/>
              </a:solidFill>
              <a:latin typeface="+mj-lt"/>
            </a:endParaRPr>
          </a:p>
        </p:txBody>
      </p:sp>
    </p:spTree>
    <p:custDataLst>
      <p:tags r:id="rId1"/>
    </p:custDataLst>
    <p:extLst>
      <p:ext uri="{BB962C8B-B14F-4D97-AF65-F5344CB8AC3E}">
        <p14:creationId xmlns:p14="http://schemas.microsoft.com/office/powerpoint/2010/main" val="1618639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ABA06-3009-08E5-24D4-6D250EFE85A5}"/>
            </a:ext>
          </a:extLst>
        </p:cNvPr>
        <p:cNvGrpSpPr/>
        <p:nvPr/>
      </p:nvGrpSpPr>
      <p:grpSpPr>
        <a:xfrm>
          <a:off x="0" y="0"/>
          <a:ext cx="0" cy="0"/>
          <a:chOff x="0" y="0"/>
          <a:chExt cx="0" cy="0"/>
        </a:xfrm>
      </p:grpSpPr>
      <p:pic>
        <p:nvPicPr>
          <p:cNvPr id="36" name="Picture 35" descr="A blue and pink background&#10;&#10;Description automatically generated">
            <a:extLst>
              <a:ext uri="{FF2B5EF4-FFF2-40B4-BE49-F238E27FC236}">
                <a16:creationId xmlns:a16="http://schemas.microsoft.com/office/drawing/2014/main" id="{38E185A2-E7BC-0D7B-8060-862E3E222C3B}"/>
              </a:ext>
            </a:extLst>
          </p:cNvPr>
          <p:cNvPicPr>
            <a:picLocks noChangeAspect="1"/>
          </p:cNvPicPr>
          <p:nvPr>
            <p:custDataLst>
              <p:tags r:id="rId1"/>
            </p:custDataLst>
          </p:nvPr>
        </p:nvPicPr>
        <p:blipFill>
          <a:blip r:embed="rId3"/>
          <a:stretch>
            <a:fillRect/>
          </a:stretch>
        </p:blipFill>
        <p:spPr>
          <a:xfrm>
            <a:off x="196597" y="443034"/>
            <a:ext cx="8757280" cy="4511325"/>
          </a:xfrm>
          <a:prstGeom prst="rect">
            <a:avLst/>
          </a:prstGeom>
        </p:spPr>
      </p:pic>
      <p:sp>
        <p:nvSpPr>
          <p:cNvPr id="7" name="Text Placeholder 6">
            <a:extLst>
              <a:ext uri="{FF2B5EF4-FFF2-40B4-BE49-F238E27FC236}">
                <a16:creationId xmlns:a16="http://schemas.microsoft.com/office/drawing/2014/main" id="{0FC3E0CD-71DA-B214-7008-57E6D3E608E8}"/>
              </a:ext>
            </a:extLst>
          </p:cNvPr>
          <p:cNvSpPr>
            <a:spLocks noGrp="1"/>
          </p:cNvSpPr>
          <p:nvPr>
            <p:ph type="body" sz="quarter" idx="12"/>
          </p:nvPr>
        </p:nvSpPr>
        <p:spPr/>
        <p:txBody>
          <a:bodyPr/>
          <a:lstStyle/>
          <a:p>
            <a:endParaRPr lang="en-GB"/>
          </a:p>
        </p:txBody>
      </p:sp>
      <p:sp>
        <p:nvSpPr>
          <p:cNvPr id="25" name="Rectangle 24">
            <a:extLst>
              <a:ext uri="{FF2B5EF4-FFF2-40B4-BE49-F238E27FC236}">
                <a16:creationId xmlns:a16="http://schemas.microsoft.com/office/drawing/2014/main" id="{FA607E78-C345-7B36-57A2-76BB804D351B}"/>
              </a:ext>
            </a:extLst>
          </p:cNvPr>
          <p:cNvSpPr/>
          <p:nvPr/>
        </p:nvSpPr>
        <p:spPr>
          <a:xfrm>
            <a:off x="972724" y="1999255"/>
            <a:ext cx="1176793" cy="1097280"/>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1200" b="1">
                <a:solidFill>
                  <a:schemeClr val="bg1"/>
                </a:solidFill>
              </a:rPr>
              <a:t>Joint Delivery Model</a:t>
            </a:r>
          </a:p>
        </p:txBody>
      </p:sp>
      <p:sp>
        <p:nvSpPr>
          <p:cNvPr id="26" name="TextBox 25">
            <a:extLst>
              <a:ext uri="{FF2B5EF4-FFF2-40B4-BE49-F238E27FC236}">
                <a16:creationId xmlns:a16="http://schemas.microsoft.com/office/drawing/2014/main" id="{AC4308AC-ECE9-28FC-1E90-C869471A5B99}"/>
              </a:ext>
            </a:extLst>
          </p:cNvPr>
          <p:cNvSpPr txBox="1"/>
          <p:nvPr/>
        </p:nvSpPr>
        <p:spPr>
          <a:xfrm>
            <a:off x="972724" y="3331595"/>
            <a:ext cx="1176793" cy="692497"/>
          </a:xfrm>
          <a:prstGeom prst="rect">
            <a:avLst/>
          </a:prstGeom>
          <a:noFill/>
        </p:spPr>
        <p:txBody>
          <a:bodyPr wrap="square" lIns="0" tIns="0" rIns="0" bIns="0" rtlCol="0">
            <a:spAutoFit/>
          </a:bodyPr>
          <a:lstStyle/>
          <a:p>
            <a:pPr algn="ctr"/>
            <a:r>
              <a:rPr lang="en-GB" sz="900">
                <a:solidFill>
                  <a:prstClr val="white"/>
                </a:solidFill>
              </a:rPr>
              <a:t>Combined and integrated development and engineering squads</a:t>
            </a:r>
          </a:p>
          <a:p>
            <a:pPr algn="ctr"/>
            <a:endParaRPr lang="en-GB" sz="900"/>
          </a:p>
        </p:txBody>
      </p:sp>
      <p:sp>
        <p:nvSpPr>
          <p:cNvPr id="27" name="Rectangle 26">
            <a:extLst>
              <a:ext uri="{FF2B5EF4-FFF2-40B4-BE49-F238E27FC236}">
                <a16:creationId xmlns:a16="http://schemas.microsoft.com/office/drawing/2014/main" id="{3E515A45-5FEB-8FAA-BF46-00A70921321D}"/>
              </a:ext>
            </a:extLst>
          </p:cNvPr>
          <p:cNvSpPr/>
          <p:nvPr/>
        </p:nvSpPr>
        <p:spPr>
          <a:xfrm>
            <a:off x="2337247" y="1999255"/>
            <a:ext cx="1176793" cy="1097280"/>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1200" b="1">
                <a:solidFill>
                  <a:schemeClr val="bg1"/>
                </a:solidFill>
              </a:rPr>
              <a:t>Dedicated Centre of Excellence</a:t>
            </a:r>
          </a:p>
        </p:txBody>
      </p:sp>
      <p:sp>
        <p:nvSpPr>
          <p:cNvPr id="28" name="Rectangle 27">
            <a:extLst>
              <a:ext uri="{FF2B5EF4-FFF2-40B4-BE49-F238E27FC236}">
                <a16:creationId xmlns:a16="http://schemas.microsoft.com/office/drawing/2014/main" id="{274C2C15-05B4-D000-70D7-86D0D8833802}"/>
              </a:ext>
            </a:extLst>
          </p:cNvPr>
          <p:cNvSpPr/>
          <p:nvPr/>
        </p:nvSpPr>
        <p:spPr>
          <a:xfrm>
            <a:off x="3754530" y="1999255"/>
            <a:ext cx="1176793" cy="1097280"/>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1200" b="1">
                <a:solidFill>
                  <a:schemeClr val="bg1"/>
                </a:solidFill>
              </a:rPr>
              <a:t>Partner and Knowledge Transfer approach</a:t>
            </a:r>
          </a:p>
        </p:txBody>
      </p:sp>
      <p:sp>
        <p:nvSpPr>
          <p:cNvPr id="29" name="Rectangle 28">
            <a:extLst>
              <a:ext uri="{FF2B5EF4-FFF2-40B4-BE49-F238E27FC236}">
                <a16:creationId xmlns:a16="http://schemas.microsoft.com/office/drawing/2014/main" id="{F8AA0156-3EF0-24BF-75BB-3DB30A0922A1}"/>
              </a:ext>
            </a:extLst>
          </p:cNvPr>
          <p:cNvSpPr/>
          <p:nvPr/>
        </p:nvSpPr>
        <p:spPr>
          <a:xfrm>
            <a:off x="5171612" y="1999255"/>
            <a:ext cx="1176793" cy="1097280"/>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1200" b="1">
                <a:solidFill>
                  <a:schemeClr val="bg1"/>
                </a:solidFill>
              </a:rPr>
              <a:t>Supporting tools</a:t>
            </a:r>
          </a:p>
        </p:txBody>
      </p:sp>
      <p:sp>
        <p:nvSpPr>
          <p:cNvPr id="30" name="TextBox 29">
            <a:extLst>
              <a:ext uri="{FF2B5EF4-FFF2-40B4-BE49-F238E27FC236}">
                <a16:creationId xmlns:a16="http://schemas.microsoft.com/office/drawing/2014/main" id="{33BC83AD-5365-F798-F952-96E1D84C0644}"/>
              </a:ext>
            </a:extLst>
          </p:cNvPr>
          <p:cNvSpPr txBox="1"/>
          <p:nvPr/>
        </p:nvSpPr>
        <p:spPr>
          <a:xfrm>
            <a:off x="2390007" y="3339545"/>
            <a:ext cx="1065475" cy="553998"/>
          </a:xfrm>
          <a:prstGeom prst="rect">
            <a:avLst/>
          </a:prstGeom>
          <a:noFill/>
        </p:spPr>
        <p:txBody>
          <a:bodyPr wrap="square" lIns="0" tIns="0" rIns="0" bIns="0" rtlCol="0">
            <a:spAutoFit/>
          </a:bodyPr>
          <a:lstStyle/>
          <a:p>
            <a:pPr algn="ctr"/>
            <a:r>
              <a:rPr lang="en-GB" sz="900">
                <a:solidFill>
                  <a:prstClr val="white"/>
                </a:solidFill>
              </a:rPr>
              <a:t>Use Polish delivery centre to build a dedicated </a:t>
            </a:r>
            <a:r>
              <a:rPr lang="en-GB" sz="900" err="1">
                <a:solidFill>
                  <a:prstClr val="white"/>
                </a:solidFill>
              </a:rPr>
              <a:t>CoE</a:t>
            </a:r>
            <a:r>
              <a:rPr lang="en-GB" sz="900">
                <a:solidFill>
                  <a:prstClr val="white"/>
                </a:solidFill>
              </a:rPr>
              <a:t> for the Bank</a:t>
            </a:r>
            <a:endParaRPr lang="en-GB" sz="900"/>
          </a:p>
        </p:txBody>
      </p:sp>
      <p:sp>
        <p:nvSpPr>
          <p:cNvPr id="31" name="TextBox 30">
            <a:extLst>
              <a:ext uri="{FF2B5EF4-FFF2-40B4-BE49-F238E27FC236}">
                <a16:creationId xmlns:a16="http://schemas.microsoft.com/office/drawing/2014/main" id="{35D2C3BA-DEFE-0AFC-CCC6-0CEFFF9456B9}"/>
              </a:ext>
            </a:extLst>
          </p:cNvPr>
          <p:cNvSpPr txBox="1"/>
          <p:nvPr/>
        </p:nvSpPr>
        <p:spPr>
          <a:xfrm>
            <a:off x="3748732" y="3331595"/>
            <a:ext cx="1176793" cy="553998"/>
          </a:xfrm>
          <a:prstGeom prst="rect">
            <a:avLst/>
          </a:prstGeom>
          <a:noFill/>
        </p:spPr>
        <p:txBody>
          <a:bodyPr wrap="square" lIns="0" tIns="0" rIns="0" bIns="0" rtlCol="0">
            <a:spAutoFit/>
          </a:bodyPr>
          <a:lstStyle/>
          <a:p>
            <a:pPr algn="ctr"/>
            <a:r>
              <a:rPr lang="en-GB" sz="900">
                <a:solidFill>
                  <a:prstClr val="white"/>
                </a:solidFill>
              </a:rPr>
              <a:t>Tailored model to support the Bank to build required capability in house </a:t>
            </a:r>
            <a:endParaRPr lang="en-GB" sz="900"/>
          </a:p>
        </p:txBody>
      </p:sp>
      <p:sp>
        <p:nvSpPr>
          <p:cNvPr id="32" name="TextBox 31">
            <a:extLst>
              <a:ext uri="{FF2B5EF4-FFF2-40B4-BE49-F238E27FC236}">
                <a16:creationId xmlns:a16="http://schemas.microsoft.com/office/drawing/2014/main" id="{A29BC4AC-B0CD-D8DD-0CB2-B676BFE5E898}"/>
              </a:ext>
            </a:extLst>
          </p:cNvPr>
          <p:cNvSpPr txBox="1"/>
          <p:nvPr/>
        </p:nvSpPr>
        <p:spPr>
          <a:xfrm>
            <a:off x="5171612" y="3309641"/>
            <a:ext cx="1176793" cy="276999"/>
          </a:xfrm>
          <a:prstGeom prst="rect">
            <a:avLst/>
          </a:prstGeom>
          <a:noFill/>
        </p:spPr>
        <p:txBody>
          <a:bodyPr wrap="square" lIns="0" tIns="0" rIns="0" bIns="0" rtlCol="0">
            <a:spAutoFit/>
          </a:bodyPr>
          <a:lstStyle/>
          <a:p>
            <a:pPr algn="ctr"/>
            <a:r>
              <a:rPr lang="en-GB" sz="900">
                <a:solidFill>
                  <a:prstClr val="white"/>
                </a:solidFill>
              </a:rPr>
              <a:t>Transition matrix and knowledge base</a:t>
            </a:r>
            <a:endParaRPr lang="en-GB" sz="900"/>
          </a:p>
        </p:txBody>
      </p:sp>
      <p:sp>
        <p:nvSpPr>
          <p:cNvPr id="33" name="Title 1">
            <a:extLst>
              <a:ext uri="{FF2B5EF4-FFF2-40B4-BE49-F238E27FC236}">
                <a16:creationId xmlns:a16="http://schemas.microsoft.com/office/drawing/2014/main" id="{C28F2B2F-37B6-EDEF-2A45-FF29679AA3E1}"/>
              </a:ext>
            </a:extLst>
          </p:cNvPr>
          <p:cNvSpPr txBox="1">
            <a:spLocks/>
          </p:cNvSpPr>
          <p:nvPr/>
        </p:nvSpPr>
        <p:spPr>
          <a:xfrm>
            <a:off x="978102" y="630238"/>
            <a:ext cx="7185713"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lang="de-DE" sz="2000" b="1" kern="1200">
                <a:solidFill>
                  <a:schemeClr val="bg1"/>
                </a:solidFill>
                <a:latin typeface="+mn-lt"/>
                <a:ea typeface="Geneva" pitchFamily="-128" charset="-128"/>
                <a:cs typeface="+mj-cs"/>
              </a:defRPr>
            </a:lvl1pPr>
          </a:lstStyle>
          <a:p>
            <a:pPr>
              <a:lnSpc>
                <a:spcPct val="100000"/>
              </a:lnSpc>
            </a:pPr>
            <a:r>
              <a:rPr lang="en-GB">
                <a:ea typeface="Geneva"/>
              </a:rPr>
              <a:t>Building self-sufficiency </a:t>
            </a:r>
            <a:r>
              <a:rPr lang="en-GB" sz="2000"/>
              <a:t>to ensure the bank completely take overs the program after go live</a:t>
            </a:r>
            <a:r>
              <a:rPr lang="en-GB">
                <a:ea typeface="Geneva"/>
              </a:rPr>
              <a:t> </a:t>
            </a:r>
            <a:br>
              <a:rPr lang="en-GB"/>
            </a:br>
            <a:r>
              <a:rPr lang="en-GB" sz="1400" b="0">
                <a:ea typeface="Geneva"/>
                <a:cs typeface="Arial"/>
              </a:rPr>
              <a:t>Closely integrated teams, access to learning and development of a </a:t>
            </a:r>
            <a:r>
              <a:rPr lang="en-GB" sz="1400" b="0" err="1">
                <a:ea typeface="Geneva"/>
                <a:cs typeface="Arial"/>
              </a:rPr>
              <a:t>CoE</a:t>
            </a:r>
            <a:r>
              <a:rPr lang="en-GB" sz="1400" b="0">
                <a:ea typeface="Geneva"/>
                <a:cs typeface="Arial"/>
              </a:rPr>
              <a:t> model</a:t>
            </a:r>
            <a:r>
              <a:rPr lang="en-GB" b="0">
                <a:ea typeface="Geneva"/>
                <a:cs typeface="Arial"/>
              </a:rPr>
              <a:t> </a:t>
            </a:r>
          </a:p>
        </p:txBody>
      </p:sp>
      <p:sp>
        <p:nvSpPr>
          <p:cNvPr id="2" name="Rectangle 1">
            <a:extLst>
              <a:ext uri="{FF2B5EF4-FFF2-40B4-BE49-F238E27FC236}">
                <a16:creationId xmlns:a16="http://schemas.microsoft.com/office/drawing/2014/main" id="{51CED4FB-8630-4CA7-919D-D136578C282B}"/>
              </a:ext>
            </a:extLst>
          </p:cNvPr>
          <p:cNvSpPr/>
          <p:nvPr/>
        </p:nvSpPr>
        <p:spPr>
          <a:xfrm>
            <a:off x="6588694" y="1999255"/>
            <a:ext cx="1176793" cy="1097280"/>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1200" b="1">
                <a:solidFill>
                  <a:schemeClr val="bg1"/>
                </a:solidFill>
              </a:rPr>
              <a:t>“You built it you run it” and GFT AMS</a:t>
            </a:r>
          </a:p>
        </p:txBody>
      </p:sp>
      <p:sp>
        <p:nvSpPr>
          <p:cNvPr id="3" name="TextBox 2">
            <a:extLst>
              <a:ext uri="{FF2B5EF4-FFF2-40B4-BE49-F238E27FC236}">
                <a16:creationId xmlns:a16="http://schemas.microsoft.com/office/drawing/2014/main" id="{95BB4CC6-2E1F-1C4B-8078-B8671E2BCE3C}"/>
              </a:ext>
            </a:extLst>
          </p:cNvPr>
          <p:cNvSpPr txBox="1"/>
          <p:nvPr/>
        </p:nvSpPr>
        <p:spPr>
          <a:xfrm>
            <a:off x="6588694" y="3309641"/>
            <a:ext cx="1176793" cy="553998"/>
          </a:xfrm>
          <a:prstGeom prst="rect">
            <a:avLst/>
          </a:prstGeom>
          <a:noFill/>
        </p:spPr>
        <p:txBody>
          <a:bodyPr wrap="square" lIns="0" tIns="0" rIns="0" bIns="0" rtlCol="0">
            <a:spAutoFit/>
          </a:bodyPr>
          <a:lstStyle/>
          <a:p>
            <a:pPr algn="ctr"/>
            <a:r>
              <a:rPr lang="en-GB" sz="900">
                <a:solidFill>
                  <a:prstClr val="white"/>
                </a:solidFill>
              </a:rPr>
              <a:t>Run the program in you build it you run it model and transition to GFT AMS service</a:t>
            </a:r>
            <a:endParaRPr lang="en-GB" sz="900"/>
          </a:p>
        </p:txBody>
      </p:sp>
    </p:spTree>
    <p:extLst>
      <p:ext uri="{BB962C8B-B14F-4D97-AF65-F5344CB8AC3E}">
        <p14:creationId xmlns:p14="http://schemas.microsoft.com/office/powerpoint/2010/main" val="319589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obrazu 5" descr="Obraz zawierający Wielobarwność, Magenta, oświetlenie, fioletowy&#10;&#10;Opis wygenerowany automatycznie">
            <a:extLst>
              <a:ext uri="{FF2B5EF4-FFF2-40B4-BE49-F238E27FC236}">
                <a16:creationId xmlns:a16="http://schemas.microsoft.com/office/drawing/2014/main" id="{0D378830-02E7-C393-F884-0430E31EB0A7}"/>
              </a:ext>
            </a:extLst>
          </p:cNvPr>
          <p:cNvPicPr>
            <a:picLocks noGrp="1" noChangeAspect="1"/>
          </p:cNvPicPr>
          <p:nvPr>
            <p:ph type="pic" sz="quarter" idx="14"/>
          </p:nvPr>
        </p:nvPicPr>
        <p:blipFill>
          <a:blip r:embed="rId2"/>
          <a:srcRect l="13650" r="13650"/>
          <a:stretch>
            <a:fillRect/>
          </a:stretch>
        </p:blipFill>
        <p:spPr/>
      </p:pic>
      <p:sp>
        <p:nvSpPr>
          <p:cNvPr id="7" name="Datumsplatzhalter 6">
            <a:extLst>
              <a:ext uri="{FF2B5EF4-FFF2-40B4-BE49-F238E27FC236}">
                <a16:creationId xmlns:a16="http://schemas.microsoft.com/office/drawing/2014/main" id="{92D9B134-C336-0558-F94B-0D0FBA294E9E}"/>
              </a:ext>
            </a:extLst>
          </p:cNvPr>
          <p:cNvSpPr>
            <a:spLocks noGrp="1"/>
          </p:cNvSpPr>
          <p:nvPr>
            <p:ph type="dt" sz="half" idx="2"/>
          </p:nvPr>
        </p:nvSpPr>
        <p:spPr/>
        <p:txBody>
          <a:bodyPr/>
          <a:lstStyle/>
          <a:p>
            <a:pPr defTabSz="685800"/>
            <a:fld id="{31A269DE-70EC-4826-8191-707EAB893F55}" type="datetime4">
              <a:rPr lang="en-GB" smtClean="0"/>
              <a:pPr defTabSz="685800"/>
              <a:t>11 January 2026</a:t>
            </a:fld>
            <a:endParaRPr lang="en-GB"/>
          </a:p>
        </p:txBody>
      </p:sp>
      <p:sp>
        <p:nvSpPr>
          <p:cNvPr id="10" name="Rechteck 9">
            <a:extLst>
              <a:ext uri="{FF2B5EF4-FFF2-40B4-BE49-F238E27FC236}">
                <a16:creationId xmlns:a16="http://schemas.microsoft.com/office/drawing/2014/main" id="{18BF57D0-1601-CB42-A5DD-9766B36F158C}"/>
              </a:ext>
            </a:extLst>
          </p:cNvPr>
          <p:cNvSpPr/>
          <p:nvPr/>
        </p:nvSpPr>
        <p:spPr>
          <a:xfrm>
            <a:off x="883286" y="2311121"/>
            <a:ext cx="425858" cy="2606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a:solidFill>
                <a:schemeClr val="tx1"/>
              </a:solidFill>
            </a:endParaRPr>
          </a:p>
        </p:txBody>
      </p:sp>
      <p:sp>
        <p:nvSpPr>
          <p:cNvPr id="11" name="Titel 1">
            <a:extLst>
              <a:ext uri="{FF2B5EF4-FFF2-40B4-BE49-F238E27FC236}">
                <a16:creationId xmlns:a16="http://schemas.microsoft.com/office/drawing/2014/main" id="{EC8416AA-C7BB-E609-3544-30C6CF78EA85}"/>
              </a:ext>
            </a:extLst>
          </p:cNvPr>
          <p:cNvSpPr>
            <a:spLocks noGrp="1"/>
          </p:cNvSpPr>
          <p:nvPr>
            <p:ph type="title"/>
          </p:nvPr>
        </p:nvSpPr>
        <p:spPr>
          <a:xfrm>
            <a:off x="976313" y="1179521"/>
            <a:ext cx="4192342" cy="276999"/>
          </a:xfrm>
        </p:spPr>
        <p:txBody>
          <a:bodyPr/>
          <a:lstStyle/>
          <a:p>
            <a:r>
              <a:rPr lang="en-GB"/>
              <a:t>Architecture and technology</a:t>
            </a:r>
          </a:p>
        </p:txBody>
      </p:sp>
      <p:sp>
        <p:nvSpPr>
          <p:cNvPr id="12" name="Textplatzhalter 2">
            <a:extLst>
              <a:ext uri="{FF2B5EF4-FFF2-40B4-BE49-F238E27FC236}">
                <a16:creationId xmlns:a16="http://schemas.microsoft.com/office/drawing/2014/main" id="{472581A7-9FC3-2BB3-973A-1E225EEB8C73}"/>
              </a:ext>
            </a:extLst>
          </p:cNvPr>
          <p:cNvSpPr txBox="1">
            <a:spLocks/>
          </p:cNvSpPr>
          <p:nvPr/>
        </p:nvSpPr>
        <p:spPr>
          <a:xfrm>
            <a:off x="3371850" y="86336"/>
            <a:ext cx="720000" cy="249299"/>
          </a:xfrm>
          <a:prstGeom prst="rect">
            <a:avLst/>
          </a:prstGeom>
        </p:spPr>
        <p:txBody>
          <a:bodyPr vert="horz" lIns="0" tIns="0" rIns="0" bIns="0" rtlCol="0">
            <a:noAutofit/>
          </a:bodyPr>
          <a:lstStyle>
            <a:lvl1pPr marL="0" marR="0" indent="0" algn="l" defTabSz="685800" rtl="0" eaLnBrk="1" fontAlgn="base" latinLnBrk="0" hangingPunct="1">
              <a:lnSpc>
                <a:spcPct val="90000"/>
              </a:lnSpc>
              <a:spcBef>
                <a:spcPts val="0"/>
              </a:spcBef>
              <a:spcAft>
                <a:spcPct val="0"/>
              </a:spcAft>
              <a:buClr>
                <a:srgbClr val="000000"/>
              </a:buClr>
              <a:buSzTx/>
              <a:buFont typeface="Wingdings" panose="05000000000000000000" pitchFamily="2" charset="2"/>
              <a:buNone/>
              <a:tabLst/>
              <a:defRPr lang="de-DE" sz="600" b="1" kern="1200">
                <a:solidFill>
                  <a:schemeClr val="bg1"/>
                </a:solidFill>
                <a:latin typeface="+mn-lt"/>
                <a:ea typeface="Geneva" pitchFamily="-128" charset="-128"/>
                <a:cs typeface="+mn-cs"/>
              </a:defRPr>
            </a:lvl1pPr>
            <a:lvl2pPr marL="17780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lang="de-DE" sz="600" b="1" kern="1200">
                <a:solidFill>
                  <a:schemeClr val="accent1"/>
                </a:solidFill>
                <a:latin typeface="+mn-lt"/>
                <a:ea typeface="Geneva" pitchFamily="-128" charset="-128"/>
                <a:cs typeface="+mn-cs"/>
              </a:defRPr>
            </a:lvl2pPr>
            <a:lvl3pPr marL="36195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lang="de-DE" sz="600" b="1" kern="1200" baseline="0">
                <a:solidFill>
                  <a:schemeClr val="accent1"/>
                </a:solidFill>
                <a:latin typeface="+mn-lt"/>
                <a:ea typeface="Geneva" pitchFamily="-128" charset="-128"/>
                <a:cs typeface="+mn-cs"/>
              </a:defRPr>
            </a:lvl3pPr>
            <a:lvl4pPr marL="53975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lang="de-DE" sz="600" b="1" kern="1200">
                <a:solidFill>
                  <a:schemeClr val="accent1"/>
                </a:solidFill>
                <a:latin typeface="+mn-lt"/>
                <a:ea typeface="Geneva" pitchFamily="-128" charset="-128"/>
                <a:cs typeface="+mn-cs"/>
              </a:defRPr>
            </a:lvl4pPr>
            <a:lvl5pPr marL="71755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lang="de-DE" sz="600" b="1" kern="1200" baseline="0">
                <a:solidFill>
                  <a:schemeClr val="accent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solidFill>
                  <a:schemeClr val="accent1"/>
                </a:solidFill>
              </a:rPr>
              <a:t>AI.DA</a:t>
            </a:r>
            <a:br>
              <a:rPr lang="en-GB">
                <a:solidFill>
                  <a:schemeClr val="accent1"/>
                </a:solidFill>
              </a:rPr>
            </a:br>
            <a:r>
              <a:rPr lang="en-GB">
                <a:solidFill>
                  <a:schemeClr val="accent1"/>
                </a:solidFill>
              </a:rPr>
              <a:t>Marketplace</a:t>
            </a:r>
          </a:p>
        </p:txBody>
      </p:sp>
      <p:sp>
        <p:nvSpPr>
          <p:cNvPr id="13" name="Fußzeilenplatzhalter 4">
            <a:extLst>
              <a:ext uri="{FF2B5EF4-FFF2-40B4-BE49-F238E27FC236}">
                <a16:creationId xmlns:a16="http://schemas.microsoft.com/office/drawing/2014/main" id="{7430A925-4BB6-429A-8E73-9B38E2EA4AF4}"/>
              </a:ext>
            </a:extLst>
          </p:cNvPr>
          <p:cNvSpPr>
            <a:spLocks noGrp="1"/>
          </p:cNvSpPr>
          <p:nvPr>
            <p:ph type="ftr" sz="quarter" idx="16"/>
          </p:nvPr>
        </p:nvSpPr>
        <p:spPr>
          <a:xfrm>
            <a:off x="2574926" y="86336"/>
            <a:ext cx="720000" cy="249299"/>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GB" sz="600" b="1" i="0" u="none" strike="noStrike" kern="1200" cap="none" spc="0" normalizeH="0" baseline="0" noProof="0">
                <a:ln>
                  <a:noFill/>
                </a:ln>
                <a:solidFill>
                  <a:srgbClr val="213E7F"/>
                </a:solidFill>
                <a:effectLst/>
                <a:uLnTx/>
                <a:uFillTx/>
                <a:latin typeface="Arial"/>
                <a:ea typeface="+mn-ea"/>
                <a:cs typeface="+mn-cs"/>
              </a:rPr>
              <a:t>GFT corporate presentation</a:t>
            </a:r>
          </a:p>
        </p:txBody>
      </p:sp>
      <p:sp>
        <p:nvSpPr>
          <p:cNvPr id="23" name="Textplatzhalter 2">
            <a:extLst>
              <a:ext uri="{FF2B5EF4-FFF2-40B4-BE49-F238E27FC236}">
                <a16:creationId xmlns:a16="http://schemas.microsoft.com/office/drawing/2014/main" id="{7C0DC55C-B51D-5031-8648-1FDA00E9BB24}"/>
              </a:ext>
            </a:extLst>
          </p:cNvPr>
          <p:cNvSpPr txBox="1">
            <a:spLocks/>
          </p:cNvSpPr>
          <p:nvPr/>
        </p:nvSpPr>
        <p:spPr>
          <a:xfrm>
            <a:off x="975795" y="1619597"/>
            <a:ext cx="5054301" cy="2898812"/>
          </a:xfrm>
          <a:prstGeom prst="rect">
            <a:avLst/>
          </a:prstGeom>
        </p:spPr>
        <p:txBody>
          <a:bodyPr lIns="0" tIns="0" rIns="0" bIns="0"/>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400" fontAlgn="auto">
              <a:spcAft>
                <a:spcPts val="0"/>
              </a:spcAft>
              <a:buClrTx/>
              <a:buNone/>
              <a:defRPr/>
            </a:pPr>
            <a:r>
              <a:rPr kumimoji="0" lang="en-GB" sz="1000" b="0" i="0" u="none" strike="noStrike" kern="1200" cap="none" spc="0" normalizeH="0" baseline="0">
                <a:ln>
                  <a:noFill/>
                </a:ln>
                <a:solidFill>
                  <a:prstClr val="white"/>
                </a:solidFill>
                <a:effectLst/>
                <a:uLnTx/>
                <a:uFillTx/>
                <a:latin typeface="Arial"/>
                <a:ea typeface="+mn-ea"/>
                <a:cs typeface="+mn-cs"/>
              </a:rPr>
              <a:t>We use a mix of modern technology, methodologies and architectures to build scalable solutions that best solve the problem at hand.</a:t>
            </a:r>
          </a:p>
          <a:p>
            <a:pPr marL="0" indent="0" defTabSz="914400" fontAlgn="auto">
              <a:spcAft>
                <a:spcPts val="0"/>
              </a:spcAft>
              <a:buClrTx/>
              <a:buNone/>
              <a:defRPr/>
            </a:pPr>
            <a:r>
              <a:rPr kumimoji="0" lang="en-GB" sz="1000" b="0" i="0" u="none" strike="noStrike" kern="1200" cap="none" spc="0" normalizeH="0" baseline="0">
                <a:ln>
                  <a:noFill/>
                </a:ln>
                <a:solidFill>
                  <a:prstClr val="white"/>
                </a:solidFill>
                <a:effectLst/>
                <a:uLnTx/>
                <a:uFillTx/>
                <a:latin typeface="Arial"/>
                <a:ea typeface="+mn-ea"/>
                <a:cs typeface="+mn-cs"/>
              </a:rPr>
              <a:t>Its main goal is to build extendable, scalable and future proof solutions that will change with the bank over time.</a:t>
            </a:r>
          </a:p>
          <a:p>
            <a:pPr defTabSz="914400" fontAlgn="auto">
              <a:spcAft>
                <a:spcPts val="0"/>
              </a:spcAft>
              <a:buClrTx/>
              <a:defRPr/>
            </a:pPr>
            <a:r>
              <a:rPr kumimoji="0" lang="en-GB" sz="900" b="0" i="0" u="none" strike="noStrike" kern="1200" cap="none" spc="0" normalizeH="0" baseline="0">
                <a:ln>
                  <a:noFill/>
                </a:ln>
                <a:solidFill>
                  <a:prstClr val="white"/>
                </a:solidFill>
                <a:effectLst/>
                <a:uLnTx/>
                <a:uFillTx/>
                <a:latin typeface="Arial"/>
                <a:ea typeface="+mn-ea"/>
                <a:cs typeface="+mn-cs"/>
              </a:rPr>
              <a:t>Find the right requirements – Event Storming, DDD, Discovery Framework</a:t>
            </a:r>
          </a:p>
          <a:p>
            <a:pPr defTabSz="914400" fontAlgn="auto">
              <a:spcAft>
                <a:spcPts val="0"/>
              </a:spcAft>
              <a:buClrTx/>
              <a:defRPr/>
            </a:pPr>
            <a:r>
              <a:rPr kumimoji="0" lang="en-GB" sz="900" b="0" i="0" u="none" strike="noStrike" kern="1200" cap="none" spc="0" normalizeH="0" baseline="0">
                <a:ln>
                  <a:noFill/>
                </a:ln>
                <a:solidFill>
                  <a:prstClr val="white"/>
                </a:solidFill>
                <a:effectLst/>
                <a:uLnTx/>
                <a:uFillTx/>
                <a:latin typeface="Arial"/>
                <a:ea typeface="+mn-ea"/>
                <a:cs typeface="+mn-cs"/>
              </a:rPr>
              <a:t>Right-sized microservices</a:t>
            </a:r>
          </a:p>
          <a:p>
            <a:pPr defTabSz="914400" fontAlgn="auto">
              <a:spcAft>
                <a:spcPts val="0"/>
              </a:spcAft>
              <a:buClrTx/>
              <a:defRPr/>
            </a:pPr>
            <a:r>
              <a:rPr kumimoji="0" lang="en-GB" sz="900" b="0" i="0" u="none" strike="noStrike" kern="1200" cap="none" spc="0" normalizeH="0" baseline="0">
                <a:ln>
                  <a:noFill/>
                </a:ln>
                <a:solidFill>
                  <a:prstClr val="white"/>
                </a:solidFill>
                <a:effectLst/>
                <a:uLnTx/>
                <a:uFillTx/>
                <a:latin typeface="Arial"/>
                <a:ea typeface="+mn-ea"/>
                <a:cs typeface="+mn-cs"/>
              </a:rPr>
              <a:t>API first</a:t>
            </a:r>
          </a:p>
          <a:p>
            <a:pPr defTabSz="914400" fontAlgn="auto">
              <a:spcAft>
                <a:spcPts val="0"/>
              </a:spcAft>
              <a:buClrTx/>
              <a:defRPr/>
            </a:pPr>
            <a:r>
              <a:rPr kumimoji="0" lang="en-GB" sz="900" b="0" i="0" u="none" strike="noStrike" kern="1200" cap="none" spc="0" normalizeH="0" baseline="0">
                <a:ln>
                  <a:noFill/>
                </a:ln>
                <a:solidFill>
                  <a:prstClr val="white"/>
                </a:solidFill>
                <a:effectLst/>
                <a:uLnTx/>
                <a:uFillTx/>
                <a:latin typeface="Arial"/>
                <a:ea typeface="+mn-ea"/>
                <a:cs typeface="+mn-cs"/>
              </a:rPr>
              <a:t>Event driven architecture utilizing modern message brokers like Kafka</a:t>
            </a:r>
          </a:p>
          <a:p>
            <a:pPr defTabSz="914400" fontAlgn="auto">
              <a:spcAft>
                <a:spcPts val="0"/>
              </a:spcAft>
              <a:buClrTx/>
              <a:defRPr/>
            </a:pPr>
            <a:r>
              <a:rPr kumimoji="0" lang="en-GB" sz="900" b="0" i="0" u="none" strike="noStrike" kern="1200" cap="none" spc="0" normalizeH="0" baseline="0">
                <a:ln>
                  <a:noFill/>
                </a:ln>
                <a:solidFill>
                  <a:prstClr val="white"/>
                </a:solidFill>
                <a:effectLst/>
                <a:uLnTx/>
                <a:uFillTx/>
                <a:latin typeface="Arial"/>
                <a:ea typeface="+mn-ea"/>
                <a:cs typeface="+mn-cs"/>
              </a:rPr>
              <a:t>Data Lake with advanced analytic capabilities - separate operational data from analytical data</a:t>
            </a:r>
          </a:p>
          <a:p>
            <a:pPr defTabSz="914400" fontAlgn="auto">
              <a:spcAft>
                <a:spcPts val="0"/>
              </a:spcAft>
              <a:buClrTx/>
              <a:defRPr/>
            </a:pPr>
            <a:r>
              <a:rPr kumimoji="0" lang="en-GB" sz="900" b="0" i="0" u="none" strike="noStrike" kern="1200" cap="none" spc="0" normalizeH="0" baseline="0">
                <a:ln>
                  <a:noFill/>
                </a:ln>
                <a:solidFill>
                  <a:prstClr val="white"/>
                </a:solidFill>
                <a:effectLst/>
                <a:uLnTx/>
                <a:uFillTx/>
                <a:latin typeface="Arial"/>
                <a:ea typeface="+mn-ea"/>
                <a:cs typeface="+mn-cs"/>
              </a:rPr>
              <a:t>Cloud native and scalable solutions</a:t>
            </a:r>
          </a:p>
          <a:p>
            <a:pPr defTabSz="914400" fontAlgn="auto">
              <a:spcAft>
                <a:spcPts val="0"/>
              </a:spcAft>
              <a:buClrTx/>
              <a:defRPr/>
            </a:pPr>
            <a:r>
              <a:rPr kumimoji="0" lang="en-GB" sz="900" b="0" i="0" u="none" strike="noStrike" kern="1200" cap="none" spc="0" normalizeH="0" baseline="0">
                <a:ln>
                  <a:noFill/>
                </a:ln>
                <a:solidFill>
                  <a:prstClr val="white"/>
                </a:solidFill>
                <a:effectLst/>
                <a:uLnTx/>
                <a:uFillTx/>
                <a:latin typeface="Arial"/>
                <a:ea typeface="+mn-ea"/>
                <a:cs typeface="+mn-cs"/>
              </a:rPr>
              <a:t>Reusable templates and standardization</a:t>
            </a:r>
          </a:p>
          <a:p>
            <a:pPr defTabSz="914400" fontAlgn="auto">
              <a:spcAft>
                <a:spcPts val="0"/>
              </a:spcAft>
              <a:buClrTx/>
              <a:defRPr/>
            </a:pPr>
            <a:r>
              <a:rPr kumimoji="0" lang="en-GB" sz="900" b="0" i="0" u="none" strike="noStrike" kern="1200" cap="none" spc="0" normalizeH="0" baseline="0">
                <a:ln>
                  <a:noFill/>
                </a:ln>
                <a:solidFill>
                  <a:prstClr val="white"/>
                </a:solidFill>
                <a:effectLst/>
                <a:uLnTx/>
                <a:uFillTx/>
                <a:latin typeface="Arial"/>
                <a:ea typeface="+mn-ea"/>
                <a:cs typeface="+mn-cs"/>
              </a:rPr>
              <a:t>Quality built in with test automation as the primary goal</a:t>
            </a:r>
          </a:p>
          <a:p>
            <a:pPr defTabSz="914400" fontAlgn="auto">
              <a:spcAft>
                <a:spcPts val="0"/>
              </a:spcAft>
              <a:buClrTx/>
              <a:defRPr/>
            </a:pPr>
            <a:r>
              <a:rPr kumimoji="0" lang="en-GB" sz="900" b="0" i="0" u="none" strike="noStrike" kern="1200" cap="none" spc="0" normalizeH="0" baseline="0">
                <a:ln>
                  <a:noFill/>
                </a:ln>
                <a:solidFill>
                  <a:prstClr val="white"/>
                </a:solidFill>
                <a:effectLst/>
                <a:uLnTx/>
                <a:uFillTx/>
                <a:latin typeface="Arial"/>
                <a:ea typeface="+mn-ea"/>
                <a:cs typeface="+mn-cs"/>
              </a:rPr>
              <a:t>Robust ecosystem of ready solutions</a:t>
            </a:r>
          </a:p>
          <a:p>
            <a:pPr defTabSz="914400" fontAlgn="auto">
              <a:spcAft>
                <a:spcPts val="0"/>
              </a:spcAft>
              <a:buClrTx/>
              <a:defRPr/>
            </a:pPr>
            <a:r>
              <a:rPr kumimoji="0" lang="en-GB" sz="900" b="0" i="0" u="none" strike="noStrike" kern="1200" cap="none" spc="0" normalizeH="0" baseline="0">
                <a:ln>
                  <a:noFill/>
                </a:ln>
                <a:solidFill>
                  <a:prstClr val="white"/>
                </a:solidFill>
                <a:effectLst/>
                <a:uLnTx/>
                <a:uFillTx/>
                <a:latin typeface="Arial"/>
                <a:ea typeface="+mn-ea"/>
                <a:cs typeface="+mn-cs"/>
              </a:rPr>
              <a:t>Modular and evolutionary approach</a:t>
            </a:r>
          </a:p>
        </p:txBody>
      </p:sp>
      <p:sp>
        <p:nvSpPr>
          <p:cNvPr id="24" name="Freihandform: Form 124">
            <a:extLst>
              <a:ext uri="{FF2B5EF4-FFF2-40B4-BE49-F238E27FC236}">
                <a16:creationId xmlns:a16="http://schemas.microsoft.com/office/drawing/2014/main" id="{384BF793-F5AA-941D-081A-113BEF86D8F0}"/>
              </a:ext>
            </a:extLst>
          </p:cNvPr>
          <p:cNvSpPr>
            <a:spLocks/>
          </p:cNvSpPr>
          <p:nvPr/>
        </p:nvSpPr>
        <p:spPr>
          <a:xfrm>
            <a:off x="981075" y="972000"/>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a:solidFill>
                <a:schemeClr val="tx1"/>
              </a:solidFill>
            </a:endParaRPr>
          </a:p>
        </p:txBody>
      </p:sp>
      <p:sp>
        <p:nvSpPr>
          <p:cNvPr id="26" name="TextBox 9">
            <a:extLst>
              <a:ext uri="{FF2B5EF4-FFF2-40B4-BE49-F238E27FC236}">
                <a16:creationId xmlns:a16="http://schemas.microsoft.com/office/drawing/2014/main" id="{28F50520-B113-D0CE-E82A-45CDC1BF3176}"/>
              </a:ext>
            </a:extLst>
          </p:cNvPr>
          <p:cNvSpPr txBox="1">
            <a:spLocks/>
          </p:cNvSpPr>
          <p:nvPr/>
        </p:nvSpPr>
        <p:spPr>
          <a:xfrm>
            <a:off x="9547199" y="1916283"/>
            <a:ext cx="1605600" cy="299295"/>
          </a:xfrm>
          <a:prstGeom prst="rect">
            <a:avLst/>
          </a:prstGeom>
          <a:solidFill>
            <a:schemeClr val="accent1"/>
          </a:solidFill>
        </p:spPr>
        <p:txBody>
          <a:bodyPr wrap="square" lIns="72000" tIns="72000" rIns="72000" bIns="72000" rtlCol="0">
            <a:spAutoFit/>
          </a:bodyPr>
          <a:lstStyle/>
          <a:p>
            <a:r>
              <a:rPr lang="en-GB" sz="1000">
                <a:solidFill>
                  <a:schemeClr val="bg1"/>
                </a:solidFill>
              </a:rPr>
              <a:t>Slide owner: SAVX</a:t>
            </a:r>
          </a:p>
        </p:txBody>
      </p:sp>
    </p:spTree>
    <p:extLst>
      <p:ext uri="{BB962C8B-B14F-4D97-AF65-F5344CB8AC3E}">
        <p14:creationId xmlns:p14="http://schemas.microsoft.com/office/powerpoint/2010/main" val="4255876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A820-0BBF-59C1-E8ED-6EF223E70EA9}"/>
            </a:ext>
          </a:extLst>
        </p:cNvPr>
        <p:cNvGrpSpPr/>
        <p:nvPr/>
      </p:nvGrpSpPr>
      <p:grpSpPr>
        <a:xfrm>
          <a:off x="0" y="0"/>
          <a:ext cx="0" cy="0"/>
          <a:chOff x="0" y="0"/>
          <a:chExt cx="0" cy="0"/>
        </a:xfrm>
      </p:grpSpPr>
      <p:pic>
        <p:nvPicPr>
          <p:cNvPr id="4" name="Picture 3" descr="A blue and pink background&#10;&#10;Description automatically generated">
            <a:extLst>
              <a:ext uri="{FF2B5EF4-FFF2-40B4-BE49-F238E27FC236}">
                <a16:creationId xmlns:a16="http://schemas.microsoft.com/office/drawing/2014/main" id="{9E34AE12-803F-79B8-BB18-08A5F771B485}"/>
              </a:ext>
            </a:extLst>
          </p:cNvPr>
          <p:cNvPicPr>
            <a:picLocks noChangeAspect="1"/>
          </p:cNvPicPr>
          <p:nvPr>
            <p:custDataLst>
              <p:tags r:id="rId1"/>
            </p:custDataLst>
          </p:nvPr>
        </p:nvPicPr>
        <p:blipFill>
          <a:blip r:embed="rId3"/>
          <a:stretch>
            <a:fillRect/>
          </a:stretch>
        </p:blipFill>
        <p:spPr>
          <a:xfrm>
            <a:off x="196597" y="443034"/>
            <a:ext cx="8757280" cy="4511325"/>
          </a:xfrm>
          <a:prstGeom prst="rect">
            <a:avLst/>
          </a:prstGeom>
        </p:spPr>
      </p:pic>
      <p:sp>
        <p:nvSpPr>
          <p:cNvPr id="2" name="Title 1">
            <a:extLst>
              <a:ext uri="{FF2B5EF4-FFF2-40B4-BE49-F238E27FC236}">
                <a16:creationId xmlns:a16="http://schemas.microsoft.com/office/drawing/2014/main" id="{569854C1-BE29-9BF9-51DD-92650539DAF2}"/>
              </a:ext>
            </a:extLst>
          </p:cNvPr>
          <p:cNvSpPr>
            <a:spLocks noGrp="1"/>
          </p:cNvSpPr>
          <p:nvPr>
            <p:ph type="title"/>
          </p:nvPr>
        </p:nvSpPr>
        <p:spPr>
          <a:xfrm>
            <a:off x="978102" y="630238"/>
            <a:ext cx="7185713" cy="276999"/>
          </a:xfrm>
        </p:spPr>
        <p:txBody>
          <a:bodyPr/>
          <a:lstStyle/>
          <a:p>
            <a:r>
              <a:rPr lang="en-US"/>
              <a:t>“You built it you run it” and GFT AMS</a:t>
            </a:r>
          </a:p>
        </p:txBody>
      </p:sp>
      <p:sp>
        <p:nvSpPr>
          <p:cNvPr id="5" name="Date Placeholder 4">
            <a:extLst>
              <a:ext uri="{FF2B5EF4-FFF2-40B4-BE49-F238E27FC236}">
                <a16:creationId xmlns:a16="http://schemas.microsoft.com/office/drawing/2014/main" id="{0564247A-CD6D-D3DD-86F5-A395AE86A6D9}"/>
              </a:ext>
            </a:extLst>
          </p:cNvPr>
          <p:cNvSpPr>
            <a:spLocks noGrp="1"/>
          </p:cNvSpPr>
          <p:nvPr>
            <p:ph type="dt" sz="half" idx="2"/>
          </p:nvPr>
        </p:nvSpPr>
        <p:spPr/>
        <p:txBody>
          <a:bodyPr/>
          <a:lstStyle/>
          <a:p>
            <a:pPr defTabSz="685800"/>
            <a:fld id="{5B419D1E-CE13-2245-A3FB-6F4ED3025F59}" type="datetime3">
              <a:rPr lang="en-SG" smtClean="0"/>
              <a:t>11 January 2026</a:t>
            </a:fld>
            <a:endParaRPr lang="en-GB"/>
          </a:p>
        </p:txBody>
      </p:sp>
      <p:pic>
        <p:nvPicPr>
          <p:cNvPr id="10" name="Picture 9">
            <a:extLst>
              <a:ext uri="{FF2B5EF4-FFF2-40B4-BE49-F238E27FC236}">
                <a16:creationId xmlns:a16="http://schemas.microsoft.com/office/drawing/2014/main" id="{DCBABE68-5D13-AED5-0D78-6C74F2CA9F34}"/>
              </a:ext>
            </a:extLst>
          </p:cNvPr>
          <p:cNvPicPr>
            <a:picLocks noChangeAspect="1"/>
          </p:cNvPicPr>
          <p:nvPr/>
        </p:nvPicPr>
        <p:blipFill>
          <a:blip r:embed="rId4"/>
          <a:stretch>
            <a:fillRect/>
          </a:stretch>
        </p:blipFill>
        <p:spPr>
          <a:xfrm>
            <a:off x="4836967" y="3092690"/>
            <a:ext cx="3664527" cy="1718613"/>
          </a:xfrm>
          <a:prstGeom prst="rect">
            <a:avLst/>
          </a:prstGeom>
        </p:spPr>
      </p:pic>
      <p:sp>
        <p:nvSpPr>
          <p:cNvPr id="11" name="Textplatzhalter 3">
            <a:extLst>
              <a:ext uri="{FF2B5EF4-FFF2-40B4-BE49-F238E27FC236}">
                <a16:creationId xmlns:a16="http://schemas.microsoft.com/office/drawing/2014/main" id="{4EE4FDDB-4847-12F2-0C6C-213E525515B4}"/>
              </a:ext>
            </a:extLst>
          </p:cNvPr>
          <p:cNvSpPr>
            <a:spLocks noGrp="1"/>
          </p:cNvSpPr>
          <p:nvPr>
            <p:ph type="body" sz="quarter" idx="10"/>
          </p:nvPr>
        </p:nvSpPr>
        <p:spPr>
          <a:xfrm>
            <a:off x="4918337" y="1449817"/>
            <a:ext cx="3511487" cy="1593427"/>
          </a:xfrm>
        </p:spPr>
        <p:txBody>
          <a:bodyPr/>
          <a:lstStyle/>
          <a:p>
            <a:pPr>
              <a:buClrTx/>
            </a:pPr>
            <a:r>
              <a:rPr lang="en-US" sz="850">
                <a:ea typeface="Geneva"/>
              </a:rPr>
              <a:t>Ensures IT services are delivered as required, utilizing the IT organization’s technical and human resources as best as possible.​</a:t>
            </a:r>
          </a:p>
          <a:p>
            <a:pPr>
              <a:buClrTx/>
            </a:pPr>
            <a:r>
              <a:rPr lang="en-US" sz="850">
                <a:ea typeface="Geneva"/>
              </a:rPr>
              <a:t>Ongoing support, management, and maintenance of software applications.</a:t>
            </a:r>
          </a:p>
          <a:p>
            <a:pPr>
              <a:buClrTx/>
            </a:pPr>
            <a:r>
              <a:rPr lang="en-US" sz="850">
                <a:ea typeface="Geneva"/>
              </a:rPr>
              <a:t>Relief of your internal IT specialists.  </a:t>
            </a:r>
          </a:p>
          <a:p>
            <a:pPr>
              <a:buClrTx/>
            </a:pPr>
            <a:r>
              <a:rPr lang="en-US" sz="850">
                <a:ea typeface="Geneva"/>
              </a:rPr>
              <a:t>Focus on strategic projects.</a:t>
            </a:r>
          </a:p>
          <a:p>
            <a:pPr>
              <a:buClrTx/>
            </a:pPr>
            <a:r>
              <a:rPr lang="en-US" sz="850">
                <a:ea typeface="Geneva"/>
              </a:rPr>
              <a:t>Efficient resource utilization at high quality.</a:t>
            </a:r>
          </a:p>
          <a:p>
            <a:pPr>
              <a:buClrTx/>
            </a:pPr>
            <a:r>
              <a:rPr lang="en-US" sz="850">
                <a:ea typeface="Geneva"/>
              </a:rPr>
              <a:t>Quick response to changes in the landscape.</a:t>
            </a:r>
          </a:p>
          <a:p>
            <a:pPr>
              <a:buClrTx/>
            </a:pPr>
            <a:r>
              <a:rPr lang="en-US" sz="850">
                <a:ea typeface="Geneva"/>
              </a:rPr>
              <a:t>Reduction of service-related risks.</a:t>
            </a:r>
          </a:p>
          <a:p>
            <a:pPr>
              <a:buClrTx/>
            </a:pPr>
            <a:endParaRPr lang="en-US" sz="850">
              <a:ea typeface="Geneva"/>
            </a:endParaRPr>
          </a:p>
        </p:txBody>
      </p:sp>
      <p:sp>
        <p:nvSpPr>
          <p:cNvPr id="12" name="Rectangle 31">
            <a:extLst>
              <a:ext uri="{FF2B5EF4-FFF2-40B4-BE49-F238E27FC236}">
                <a16:creationId xmlns:a16="http://schemas.microsoft.com/office/drawing/2014/main" id="{71016097-C1F6-6E20-E048-FBD499727258}"/>
              </a:ext>
            </a:extLst>
          </p:cNvPr>
          <p:cNvSpPr/>
          <p:nvPr/>
        </p:nvSpPr>
        <p:spPr>
          <a:xfrm>
            <a:off x="4836967" y="1071415"/>
            <a:ext cx="3076591" cy="214223"/>
          </a:xfrm>
          <a:prstGeom prst="rect">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08000" bIns="108000" rtlCol="0" anchor="ctr"/>
          <a:lstStyle/>
          <a:p>
            <a:r>
              <a:rPr lang="en-GB" sz="700" b="1">
                <a:solidFill>
                  <a:schemeClr val="bg1"/>
                </a:solidFill>
              </a:rPr>
              <a:t>GFT AMS</a:t>
            </a:r>
          </a:p>
        </p:txBody>
      </p:sp>
      <p:sp>
        <p:nvSpPr>
          <p:cNvPr id="13" name="Rectangle 31">
            <a:extLst>
              <a:ext uri="{FF2B5EF4-FFF2-40B4-BE49-F238E27FC236}">
                <a16:creationId xmlns:a16="http://schemas.microsoft.com/office/drawing/2014/main" id="{7706DEC8-0D4C-A4A8-5EB7-FF42A5A7FFA5}"/>
              </a:ext>
            </a:extLst>
          </p:cNvPr>
          <p:cNvSpPr/>
          <p:nvPr/>
        </p:nvSpPr>
        <p:spPr>
          <a:xfrm>
            <a:off x="978102" y="1071414"/>
            <a:ext cx="3076591" cy="214223"/>
          </a:xfrm>
          <a:prstGeom prst="rect">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08000" bIns="108000" rtlCol="0" anchor="ctr"/>
          <a:lstStyle/>
          <a:p>
            <a:r>
              <a:rPr lang="en-GB" sz="700" b="1">
                <a:solidFill>
                  <a:schemeClr val="bg1"/>
                </a:solidFill>
              </a:rPr>
              <a:t>You built it you run it</a:t>
            </a:r>
          </a:p>
        </p:txBody>
      </p:sp>
      <p:pic>
        <p:nvPicPr>
          <p:cNvPr id="14" name="Picture 13">
            <a:extLst>
              <a:ext uri="{FF2B5EF4-FFF2-40B4-BE49-F238E27FC236}">
                <a16:creationId xmlns:a16="http://schemas.microsoft.com/office/drawing/2014/main" id="{82638F2E-C342-470B-8997-C99D5ADC581C}"/>
              </a:ext>
            </a:extLst>
          </p:cNvPr>
          <p:cNvPicPr>
            <a:picLocks noChangeAspect="1"/>
          </p:cNvPicPr>
          <p:nvPr/>
        </p:nvPicPr>
        <p:blipFill>
          <a:blip r:embed="rId5"/>
          <a:stretch>
            <a:fillRect/>
          </a:stretch>
        </p:blipFill>
        <p:spPr>
          <a:xfrm>
            <a:off x="985863" y="3213724"/>
            <a:ext cx="1909515" cy="884183"/>
          </a:xfrm>
          <a:prstGeom prst="rect">
            <a:avLst/>
          </a:prstGeom>
        </p:spPr>
      </p:pic>
      <p:pic>
        <p:nvPicPr>
          <p:cNvPr id="15" name="Picture 14">
            <a:extLst>
              <a:ext uri="{FF2B5EF4-FFF2-40B4-BE49-F238E27FC236}">
                <a16:creationId xmlns:a16="http://schemas.microsoft.com/office/drawing/2014/main" id="{782C308A-C5AE-2E14-397A-83ED644D1728}"/>
              </a:ext>
            </a:extLst>
          </p:cNvPr>
          <p:cNvPicPr>
            <a:picLocks noChangeAspect="1"/>
          </p:cNvPicPr>
          <p:nvPr/>
        </p:nvPicPr>
        <p:blipFill>
          <a:blip r:embed="rId6"/>
          <a:stretch>
            <a:fillRect/>
          </a:stretch>
        </p:blipFill>
        <p:spPr>
          <a:xfrm>
            <a:off x="2990986" y="3207424"/>
            <a:ext cx="1112344" cy="890483"/>
          </a:xfrm>
          <a:prstGeom prst="rect">
            <a:avLst/>
          </a:prstGeom>
        </p:spPr>
      </p:pic>
      <p:sp>
        <p:nvSpPr>
          <p:cNvPr id="16" name="Textplatzhalter 3">
            <a:extLst>
              <a:ext uri="{FF2B5EF4-FFF2-40B4-BE49-F238E27FC236}">
                <a16:creationId xmlns:a16="http://schemas.microsoft.com/office/drawing/2014/main" id="{C8FBE2F3-78E4-5785-880F-AA6737FEC35D}"/>
              </a:ext>
            </a:extLst>
          </p:cNvPr>
          <p:cNvSpPr txBox="1">
            <a:spLocks/>
          </p:cNvSpPr>
          <p:nvPr/>
        </p:nvSpPr>
        <p:spPr>
          <a:xfrm>
            <a:off x="980187" y="1449817"/>
            <a:ext cx="3107824" cy="1593427"/>
          </a:xfrm>
          <a:prstGeom prst="rect">
            <a:avLst/>
          </a:prstGeom>
        </p:spPr>
        <p:txBody>
          <a:bodyPr vert="horz" lIns="0" tIns="0" rIns="0" bIns="0" rtlCol="0">
            <a:noAutofit/>
          </a:bodyPr>
          <a:lstStyle>
            <a:lvl1pPr marL="177800" marR="0" indent="-177800" algn="l" defTabSz="685800" rtl="0" eaLnBrk="1" fontAlgn="base" latinLnBrk="0" hangingPunct="1">
              <a:lnSpc>
                <a:spcPct val="90000"/>
              </a:lnSpc>
              <a:spcBef>
                <a:spcPts val="600"/>
              </a:spcBef>
              <a:spcAft>
                <a:spcPct val="0"/>
              </a:spcAft>
              <a:buClr>
                <a:schemeClr val="bg1"/>
              </a:buClr>
              <a:buSzTx/>
              <a:buFont typeface="Wingdings" panose="05000000000000000000" pitchFamily="2" charset="2"/>
              <a:buChar char="§"/>
              <a:tabLst/>
              <a:defRPr lang="de-DE" sz="1400" b="0" kern="1200">
                <a:solidFill>
                  <a:schemeClr val="bg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chemeClr val="bg1"/>
              </a:buClr>
              <a:buSzTx/>
              <a:buFont typeface="Wingdings" panose="05000000000000000000" pitchFamily="2" charset="2"/>
              <a:buChar char="§"/>
              <a:tabLst/>
              <a:defRPr lang="de-DE" sz="1200" b="0" kern="1200">
                <a:solidFill>
                  <a:schemeClr val="bg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chemeClr val="bg1"/>
              </a:buClr>
              <a:buSzTx/>
              <a:buFont typeface="Wingdings" panose="05000000000000000000" pitchFamily="2" charset="2"/>
              <a:buChar char="§"/>
              <a:tabLst/>
              <a:defRPr lang="de-DE" sz="1200" b="0" kern="1200" baseline="0">
                <a:solidFill>
                  <a:schemeClr val="bg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chemeClr val="bg1"/>
              </a:buClr>
              <a:buSzTx/>
              <a:buFont typeface="Wingdings" panose="05000000000000000000" pitchFamily="2" charset="2"/>
              <a:buChar char="§"/>
              <a:tabLst/>
              <a:defRPr lang="de-DE" sz="1200" b="0" kern="1200">
                <a:solidFill>
                  <a:schemeClr val="bg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chemeClr val="bg1"/>
              </a:buClr>
              <a:buSzTx/>
              <a:buFont typeface="Wingdings" panose="05000000000000000000" pitchFamily="2" charset="2"/>
              <a:buChar char="§"/>
              <a:tabLst/>
              <a:defRPr lang="de-DE" sz="1200" b="0" kern="1200" baseline="0">
                <a:solidFill>
                  <a:schemeClr val="bg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Tx/>
            </a:pPr>
            <a:r>
              <a:rPr lang="en-US" sz="850">
                <a:ea typeface="Geneva"/>
              </a:rPr>
              <a:t>“You build it you run it” principle</a:t>
            </a:r>
          </a:p>
          <a:p>
            <a:pPr>
              <a:buClrTx/>
            </a:pPr>
            <a:r>
              <a:rPr lang="en-US" sz="850">
                <a:ea typeface="Geneva"/>
              </a:rPr>
              <a:t>Support required 24 hours a day, 7 days a week, 365 days a year (weekends and public holidays included)</a:t>
            </a:r>
          </a:p>
          <a:p>
            <a:pPr>
              <a:buClrTx/>
            </a:pPr>
            <a:r>
              <a:rPr lang="en-US" sz="850">
                <a:ea typeface="Geneva"/>
              </a:rPr>
              <a:t>On-call reaction required for P1 and P2 incidents (you will be called out via Pager Duty)</a:t>
            </a:r>
          </a:p>
          <a:p>
            <a:pPr>
              <a:buClrTx/>
            </a:pPr>
            <a:r>
              <a:rPr lang="en-US" sz="850">
                <a:ea typeface="Geneva"/>
              </a:rPr>
              <a:t>Half-day (12.5 hours) of coverage required when on </a:t>
            </a:r>
            <a:r>
              <a:rPr lang="en-US" sz="850" err="1">
                <a:ea typeface="Geneva"/>
              </a:rPr>
              <a:t>rota</a:t>
            </a:r>
            <a:endParaRPr lang="en-US" sz="850">
              <a:ea typeface="Geneva"/>
            </a:endParaRPr>
          </a:p>
          <a:p>
            <a:pPr>
              <a:buClrTx/>
            </a:pPr>
            <a:r>
              <a:rPr lang="en-US" sz="850">
                <a:ea typeface="Geneva"/>
              </a:rPr>
              <a:t>Support </a:t>
            </a:r>
            <a:r>
              <a:rPr lang="en-US" sz="850" err="1">
                <a:ea typeface="Geneva"/>
              </a:rPr>
              <a:t>rota</a:t>
            </a:r>
            <a:r>
              <a:rPr lang="en-US" sz="850">
                <a:ea typeface="Geneva"/>
              </a:rPr>
              <a:t> schedule agreed monthly on squad level</a:t>
            </a:r>
          </a:p>
          <a:p>
            <a:pPr>
              <a:buClrTx/>
            </a:pPr>
            <a:r>
              <a:rPr lang="en-US" sz="850">
                <a:ea typeface="Geneva"/>
              </a:rPr>
              <a:t>Responding and handling incidents is main duty when person is on </a:t>
            </a:r>
            <a:r>
              <a:rPr lang="en-US" sz="850" err="1">
                <a:ea typeface="Geneva"/>
              </a:rPr>
              <a:t>rota</a:t>
            </a:r>
            <a:r>
              <a:rPr lang="en-US" sz="850">
                <a:ea typeface="Geneva"/>
              </a:rPr>
              <a:t> for that day. Meetings, planned backlog work and other activities are secondary comparing to incidents</a:t>
            </a:r>
          </a:p>
          <a:p>
            <a:pPr>
              <a:buClrTx/>
            </a:pPr>
            <a:endParaRPr lang="en-US" sz="850">
              <a:ea typeface="Geneva"/>
            </a:endParaRPr>
          </a:p>
          <a:p>
            <a:pPr>
              <a:buClrTx/>
            </a:pPr>
            <a:endParaRPr lang="en-US" sz="850">
              <a:ea typeface="Geneva"/>
            </a:endParaRPr>
          </a:p>
          <a:p>
            <a:pPr>
              <a:buClrTx/>
            </a:pPr>
            <a:endParaRPr lang="en-US" sz="850">
              <a:ea typeface="Geneva"/>
            </a:endParaRPr>
          </a:p>
        </p:txBody>
      </p:sp>
      <p:pic>
        <p:nvPicPr>
          <p:cNvPr id="18" name="Picture 17">
            <a:extLst>
              <a:ext uri="{FF2B5EF4-FFF2-40B4-BE49-F238E27FC236}">
                <a16:creationId xmlns:a16="http://schemas.microsoft.com/office/drawing/2014/main" id="{D188DA0D-0D09-ACFF-926E-EB07BB903905}"/>
              </a:ext>
            </a:extLst>
          </p:cNvPr>
          <p:cNvPicPr>
            <a:picLocks noChangeAspect="1"/>
          </p:cNvPicPr>
          <p:nvPr/>
        </p:nvPicPr>
        <p:blipFill>
          <a:blip r:embed="rId7"/>
          <a:stretch>
            <a:fillRect/>
          </a:stretch>
        </p:blipFill>
        <p:spPr>
          <a:xfrm>
            <a:off x="1809768" y="4158437"/>
            <a:ext cx="1709680" cy="607198"/>
          </a:xfrm>
          <a:prstGeom prst="rect">
            <a:avLst/>
          </a:prstGeom>
        </p:spPr>
      </p:pic>
      <p:pic>
        <p:nvPicPr>
          <p:cNvPr id="6" name="Obraz 5">
            <a:extLst>
              <a:ext uri="{FF2B5EF4-FFF2-40B4-BE49-F238E27FC236}">
                <a16:creationId xmlns:a16="http://schemas.microsoft.com/office/drawing/2014/main" id="{F9A570ED-6CDC-F323-BEE2-D8CE27CAA706}"/>
              </a:ext>
            </a:extLst>
          </p:cNvPr>
          <p:cNvPicPr>
            <a:picLocks noChangeAspect="1"/>
          </p:cNvPicPr>
          <p:nvPr/>
        </p:nvPicPr>
        <p:blipFill>
          <a:blip r:embed="rId8"/>
          <a:stretch>
            <a:fillRect/>
          </a:stretch>
        </p:blipFill>
        <p:spPr>
          <a:xfrm>
            <a:off x="4180320" y="2015276"/>
            <a:ext cx="645708" cy="756602"/>
          </a:xfrm>
          <a:prstGeom prst="rect">
            <a:avLst/>
          </a:prstGeom>
        </p:spPr>
      </p:pic>
      <p:pic>
        <p:nvPicPr>
          <p:cNvPr id="7" name="Picture 237">
            <a:extLst>
              <a:ext uri="{FF2B5EF4-FFF2-40B4-BE49-F238E27FC236}">
                <a16:creationId xmlns:a16="http://schemas.microsoft.com/office/drawing/2014/main" id="{D2A38C24-41D4-49D5-0E5C-009815A117A8}"/>
              </a:ext>
            </a:extLst>
          </p:cNvPr>
          <p:cNvPicPr>
            <a:picLocks noChangeAspect="1"/>
          </p:cNvPicPr>
          <p:nvPr/>
        </p:nvPicPr>
        <p:blipFill>
          <a:blip r:embed="rId9"/>
          <a:stretch>
            <a:fillRect/>
          </a:stretch>
        </p:blipFill>
        <p:spPr>
          <a:xfrm>
            <a:off x="7913558" y="630238"/>
            <a:ext cx="906810" cy="330483"/>
          </a:xfrm>
          <a:prstGeom prst="rect">
            <a:avLst/>
          </a:prstGeom>
        </p:spPr>
      </p:pic>
    </p:spTree>
    <p:extLst>
      <p:ext uri="{BB962C8B-B14F-4D97-AF65-F5344CB8AC3E}">
        <p14:creationId xmlns:p14="http://schemas.microsoft.com/office/powerpoint/2010/main" val="4161141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F04656FB-348F-AC58-8067-C571E3A05C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339" y="3153986"/>
            <a:ext cx="110983" cy="113449"/>
          </a:xfrm>
          <a:prstGeom prst="rect">
            <a:avLst/>
          </a:prstGeom>
        </p:spPr>
      </p:pic>
      <p:grpSp>
        <p:nvGrpSpPr>
          <p:cNvPr id="11" name="Gruppieren 13">
            <a:extLst>
              <a:ext uri="{FF2B5EF4-FFF2-40B4-BE49-F238E27FC236}">
                <a16:creationId xmlns:a16="http://schemas.microsoft.com/office/drawing/2014/main" id="{7701927B-4E71-027B-AB83-2F012727764C}"/>
              </a:ext>
            </a:extLst>
          </p:cNvPr>
          <p:cNvGrpSpPr/>
          <p:nvPr/>
        </p:nvGrpSpPr>
        <p:grpSpPr>
          <a:xfrm>
            <a:off x="1154049" y="2427288"/>
            <a:ext cx="2481326" cy="1324978"/>
            <a:chOff x="6556845" y="3445878"/>
            <a:chExt cx="1781474" cy="1324978"/>
          </a:xfrm>
        </p:grpSpPr>
        <p:sp>
          <p:nvSpPr>
            <p:cNvPr id="12" name="Textfeld 14">
              <a:extLst>
                <a:ext uri="{FF2B5EF4-FFF2-40B4-BE49-F238E27FC236}">
                  <a16:creationId xmlns:a16="http://schemas.microsoft.com/office/drawing/2014/main" id="{73354157-D20E-B8F8-4D97-D17BA5BD1D5F}"/>
                </a:ext>
              </a:extLst>
            </p:cNvPr>
            <p:cNvSpPr txBox="1"/>
            <p:nvPr/>
          </p:nvSpPr>
          <p:spPr>
            <a:xfrm>
              <a:off x="6567489" y="3445878"/>
              <a:ext cx="1770830" cy="1324978"/>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90000"/>
                </a:lnSpc>
                <a:spcBef>
                  <a:spcPts val="900"/>
                </a:spcBef>
                <a:spcAft>
                  <a:spcPts val="0"/>
                </a:spcAft>
                <a:buClrTx/>
                <a:buSzTx/>
                <a:buFontTx/>
                <a:buNone/>
                <a:tabLst/>
                <a:defRPr/>
              </a:pPr>
              <a:r>
                <a:rPr kumimoji="0" lang="en-GB" sz="900" b="1" i="0" u="none" strike="noStrike" kern="1200" cap="none" spc="0" normalizeH="0" baseline="0">
                  <a:ln>
                    <a:noFill/>
                  </a:ln>
                  <a:solidFill>
                    <a:schemeClr val="bg1"/>
                  </a:solidFill>
                  <a:effectLst/>
                  <a:uLnTx/>
                  <a:uFillTx/>
                  <a:latin typeface="Arial"/>
                  <a:ea typeface="+mn-ea"/>
                  <a:cs typeface="+mn-cs"/>
                </a:rPr>
                <a:t>   gft.com</a:t>
              </a:r>
            </a:p>
            <a:p>
              <a:pPr marL="0" marR="0" lvl="0" indent="0" algn="l" defTabSz="914400" rtl="0" eaLnBrk="1" fontAlgn="auto" latinLnBrk="0" hangingPunct="1">
                <a:lnSpc>
                  <a:spcPct val="90000"/>
                </a:lnSpc>
                <a:spcBef>
                  <a:spcPts val="900"/>
                </a:spcBef>
                <a:spcAft>
                  <a:spcPts val="0"/>
                </a:spcAft>
                <a:buClrTx/>
                <a:buSzTx/>
                <a:buFontTx/>
                <a:buNone/>
                <a:tabLst/>
                <a:defRPr/>
              </a:pPr>
              <a:r>
                <a:rPr kumimoji="0" lang="en-GB" sz="900" b="0" i="0" u="none" strike="noStrike" kern="1200" cap="none" spc="0" normalizeH="0" baseline="0">
                  <a:ln>
                    <a:noFill/>
                  </a:ln>
                  <a:solidFill>
                    <a:schemeClr val="bg1"/>
                  </a:solidFill>
                  <a:effectLst/>
                  <a:uLnTx/>
                  <a:uFillTx/>
                  <a:latin typeface="Arial"/>
                  <a:ea typeface="+mn-ea"/>
                  <a:cs typeface="+mn-cs"/>
                </a:rPr>
                <a:t>info@gft.com</a:t>
              </a:r>
            </a:p>
            <a:p>
              <a:pPr marL="0" marR="0" lvl="0" indent="0" algn="l" defTabSz="914400" rtl="0" eaLnBrk="1" fontAlgn="auto" latinLnBrk="0" hangingPunct="1">
                <a:lnSpc>
                  <a:spcPct val="90000"/>
                </a:lnSpc>
                <a:spcBef>
                  <a:spcPts val="900"/>
                </a:spcBef>
                <a:spcAft>
                  <a:spcPts val="0"/>
                </a:spcAft>
                <a:buClrTx/>
                <a:buSzTx/>
                <a:buFontTx/>
                <a:buNone/>
                <a:tabLst/>
                <a:defRPr/>
              </a:pPr>
              <a:r>
                <a:rPr kumimoji="0" lang="en-GB" sz="900" b="0" i="0" u="none" strike="noStrike" kern="1200" cap="none" spc="0" normalizeH="0" baseline="0">
                  <a:ln>
                    <a:noFill/>
                  </a:ln>
                  <a:solidFill>
                    <a:schemeClr val="bg1"/>
                  </a:solidFill>
                  <a:effectLst/>
                  <a:uLnTx/>
                  <a:uFillTx/>
                  <a:latin typeface="Arial"/>
                  <a:ea typeface="+mn-ea"/>
                  <a:cs typeface="+mn-cs"/>
                </a:rPr>
                <a:t>blog.gft.com</a:t>
              </a:r>
            </a:p>
            <a:p>
              <a:pPr marL="0" marR="0" lvl="0" indent="0" algn="l" defTabSz="914400" rtl="0" eaLnBrk="1" fontAlgn="auto" latinLnBrk="0" hangingPunct="1">
                <a:lnSpc>
                  <a:spcPct val="90000"/>
                </a:lnSpc>
                <a:spcBef>
                  <a:spcPts val="900"/>
                </a:spcBef>
                <a:spcAft>
                  <a:spcPts val="0"/>
                </a:spcAft>
                <a:buClrTx/>
                <a:buSzTx/>
                <a:buFontTx/>
                <a:buNone/>
                <a:tabLst/>
                <a:defRPr/>
              </a:pPr>
              <a:r>
                <a:rPr kumimoji="0" lang="en-GB" sz="900" b="0" i="0" u="none" strike="noStrike" kern="1200" cap="none" spc="0" normalizeH="0" baseline="0">
                  <a:ln>
                    <a:noFill/>
                  </a:ln>
                  <a:solidFill>
                    <a:schemeClr val="bg1"/>
                  </a:solidFill>
                  <a:effectLst/>
                  <a:uLnTx/>
                  <a:uFillTx/>
                  <a:latin typeface="Arial"/>
                  <a:ea typeface="+mn-ea"/>
                  <a:cs typeface="+mn-cs"/>
                </a:rPr>
                <a:t>twitter.com/</a:t>
              </a:r>
              <a:r>
                <a:rPr kumimoji="0" lang="en-GB" sz="900" b="0" i="0" u="none" strike="noStrike" kern="1200" cap="none" spc="0" normalizeH="0" baseline="0" err="1">
                  <a:ln>
                    <a:noFill/>
                  </a:ln>
                  <a:solidFill>
                    <a:schemeClr val="bg1"/>
                  </a:solidFill>
                  <a:effectLst/>
                  <a:uLnTx/>
                  <a:uFillTx/>
                  <a:latin typeface="Arial"/>
                  <a:ea typeface="+mn-ea"/>
                  <a:cs typeface="+mn-cs"/>
                </a:rPr>
                <a:t>gft_tech</a:t>
              </a:r>
              <a:endParaRPr kumimoji="0" lang="en-GB" sz="900" b="0" i="0" u="none" strike="noStrike" kern="1200" cap="none" spc="0" normalizeH="0" baseline="0">
                <a:ln>
                  <a:noFill/>
                </a:ln>
                <a:solidFill>
                  <a:schemeClr val="bg1"/>
                </a:solidFill>
                <a:effectLst/>
                <a:uLnTx/>
                <a:uFillTx/>
                <a:latin typeface="Arial"/>
                <a:ea typeface="+mn-ea"/>
                <a:cs typeface="+mn-cs"/>
              </a:endParaRPr>
            </a:p>
            <a:p>
              <a:pPr marL="0" marR="0" lvl="0" indent="0" algn="l" defTabSz="914400" rtl="0" eaLnBrk="1" fontAlgn="auto" latinLnBrk="0" hangingPunct="1">
                <a:lnSpc>
                  <a:spcPct val="90000"/>
                </a:lnSpc>
                <a:spcBef>
                  <a:spcPts val="900"/>
                </a:spcBef>
                <a:spcAft>
                  <a:spcPts val="0"/>
                </a:spcAft>
                <a:buClrTx/>
                <a:buSzTx/>
                <a:buFontTx/>
                <a:buNone/>
                <a:tabLst/>
                <a:defRPr/>
              </a:pPr>
              <a:r>
                <a:rPr kumimoji="0" lang="en-GB" sz="900" b="0" i="0" u="none" strike="noStrike" kern="1200" cap="none" spc="0" normalizeH="0" baseline="0">
                  <a:ln>
                    <a:noFill/>
                  </a:ln>
                  <a:solidFill>
                    <a:schemeClr val="bg1"/>
                  </a:solidFill>
                  <a:effectLst/>
                  <a:uLnTx/>
                  <a:uFillTx/>
                  <a:latin typeface="Arial"/>
                  <a:ea typeface="+mn-ea"/>
                  <a:cs typeface="+mn-cs"/>
                </a:rPr>
                <a:t>linkedin.com/company/</a:t>
              </a:r>
              <a:r>
                <a:rPr kumimoji="0" lang="en-GB" sz="900" b="0" i="0" u="none" strike="noStrike" kern="1200" cap="none" spc="0" normalizeH="0" baseline="0" err="1">
                  <a:ln>
                    <a:noFill/>
                  </a:ln>
                  <a:solidFill>
                    <a:schemeClr val="bg1"/>
                  </a:solidFill>
                  <a:effectLst/>
                  <a:uLnTx/>
                  <a:uFillTx/>
                  <a:latin typeface="Arial"/>
                  <a:ea typeface="+mn-ea"/>
                  <a:cs typeface="+mn-cs"/>
                </a:rPr>
                <a:t>gft</a:t>
              </a:r>
              <a:r>
                <a:rPr kumimoji="0" lang="en-GB" sz="900" b="0" i="0" u="none" strike="noStrike" kern="1200" cap="none" spc="0" normalizeH="0" baseline="0">
                  <a:ln>
                    <a:noFill/>
                  </a:ln>
                  <a:solidFill>
                    <a:schemeClr val="bg1"/>
                  </a:solidFill>
                  <a:effectLst/>
                  <a:uLnTx/>
                  <a:uFillTx/>
                  <a:latin typeface="Arial"/>
                  <a:ea typeface="+mn-ea"/>
                  <a:cs typeface="+mn-cs"/>
                </a:rPr>
                <a:t>-technologies</a:t>
              </a:r>
            </a:p>
            <a:p>
              <a:pPr marL="0" marR="0" lvl="0" indent="0" algn="l" defTabSz="914400" rtl="0" eaLnBrk="1" fontAlgn="auto" latinLnBrk="0" hangingPunct="1">
                <a:lnSpc>
                  <a:spcPct val="90000"/>
                </a:lnSpc>
                <a:spcBef>
                  <a:spcPts val="900"/>
                </a:spcBef>
                <a:spcAft>
                  <a:spcPts val="0"/>
                </a:spcAft>
                <a:buClrTx/>
                <a:buSzTx/>
                <a:buFontTx/>
                <a:buNone/>
                <a:tabLst/>
                <a:defRPr/>
              </a:pPr>
              <a:r>
                <a:rPr kumimoji="0" lang="en-GB" sz="900" b="0" i="0" u="none" strike="noStrike" kern="1200" cap="none" spc="0" normalizeH="0" baseline="0">
                  <a:ln>
                    <a:noFill/>
                  </a:ln>
                  <a:solidFill>
                    <a:schemeClr val="bg1"/>
                  </a:solidFill>
                  <a:effectLst/>
                  <a:uLnTx/>
                  <a:uFillTx/>
                  <a:latin typeface="Arial"/>
                  <a:ea typeface="+mn-ea"/>
                  <a:cs typeface="+mn-cs"/>
                </a:rPr>
                <a:t>facebook.com/GFTGroup</a:t>
              </a:r>
            </a:p>
          </p:txBody>
        </p:sp>
        <p:sp>
          <p:nvSpPr>
            <p:cNvPr id="13" name="Rechteck 50">
              <a:extLst>
                <a:ext uri="{FF2B5EF4-FFF2-40B4-BE49-F238E27FC236}">
                  <a16:creationId xmlns:a16="http://schemas.microsoft.com/office/drawing/2014/main" id="{CB8B4362-1AB1-2F0F-7C60-4682B6A2F6B0}"/>
                </a:ext>
              </a:extLst>
            </p:cNvPr>
            <p:cNvSpPr>
              <a:spLocks noChangeAspect="1"/>
            </p:cNvSpPr>
            <p:nvPr/>
          </p:nvSpPr>
          <p:spPr bwMode="gray">
            <a:xfrm rot="2700000">
              <a:off x="6556845" y="3495583"/>
              <a:ext cx="54000" cy="5400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a:ln>
                  <a:noFill/>
                </a:ln>
                <a:solidFill>
                  <a:schemeClr val="bg1"/>
                </a:solidFill>
                <a:effectLst/>
                <a:uLnTx/>
                <a:uFillTx/>
                <a:latin typeface="Arial"/>
                <a:ea typeface="+mn-ea"/>
                <a:cs typeface="+mn-cs"/>
              </a:endParaRPr>
            </a:p>
          </p:txBody>
        </p:sp>
      </p:grpSp>
      <p:grpSp>
        <p:nvGrpSpPr>
          <p:cNvPr id="14" name="Gruppieren 13">
            <a:extLst>
              <a:ext uri="{FF2B5EF4-FFF2-40B4-BE49-F238E27FC236}">
                <a16:creationId xmlns:a16="http://schemas.microsoft.com/office/drawing/2014/main" id="{600AB146-2302-FA3B-5AE8-47C1DFEA7725}"/>
              </a:ext>
            </a:extLst>
          </p:cNvPr>
          <p:cNvGrpSpPr/>
          <p:nvPr/>
        </p:nvGrpSpPr>
        <p:grpSpPr>
          <a:xfrm>
            <a:off x="961131" y="2418199"/>
            <a:ext cx="165600" cy="1359750"/>
            <a:chOff x="961131" y="2418199"/>
            <a:chExt cx="165600" cy="1359750"/>
          </a:xfrm>
        </p:grpSpPr>
        <p:sp>
          <p:nvSpPr>
            <p:cNvPr id="15" name="Rechteck 14">
              <a:extLst>
                <a:ext uri="{FF2B5EF4-FFF2-40B4-BE49-F238E27FC236}">
                  <a16:creationId xmlns:a16="http://schemas.microsoft.com/office/drawing/2014/main" id="{7E31F802-CD2A-69F6-2404-37CDE2FDF064}"/>
                </a:ext>
              </a:extLst>
            </p:cNvPr>
            <p:cNvSpPr>
              <a:spLocks noChangeAspect="1"/>
            </p:cNvSpPr>
            <p:nvPr/>
          </p:nvSpPr>
          <p:spPr>
            <a:xfrm>
              <a:off x="962113" y="2418199"/>
              <a:ext cx="163636" cy="163636"/>
            </a:xfrm>
            <a:prstGeom prst="rect">
              <a:avLst/>
            </a:prstGeom>
            <a:blipFill>
              <a:blip r:embed="rId5"/>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bg1"/>
                </a:solidFill>
              </a:endParaRPr>
            </a:p>
          </p:txBody>
        </p:sp>
        <p:sp>
          <p:nvSpPr>
            <p:cNvPr id="16" name="Rechteck 15">
              <a:extLst>
                <a:ext uri="{FF2B5EF4-FFF2-40B4-BE49-F238E27FC236}">
                  <a16:creationId xmlns:a16="http://schemas.microsoft.com/office/drawing/2014/main" id="{A9759011-7843-8C00-DC49-B75EA40659DE}"/>
                </a:ext>
              </a:extLst>
            </p:cNvPr>
            <p:cNvSpPr>
              <a:spLocks noChangeAspect="1"/>
            </p:cNvSpPr>
            <p:nvPr/>
          </p:nvSpPr>
          <p:spPr>
            <a:xfrm>
              <a:off x="961131" y="3612349"/>
              <a:ext cx="165600" cy="165600"/>
            </a:xfrm>
            <a:prstGeom prst="rect">
              <a:avLst/>
            </a:prstGeom>
            <a:blipFill>
              <a:blip r:embed="rId6"/>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bg1"/>
                </a:solidFill>
              </a:endParaRPr>
            </a:p>
          </p:txBody>
        </p:sp>
        <p:sp>
          <p:nvSpPr>
            <p:cNvPr id="17" name="Rechteck 16">
              <a:extLst>
                <a:ext uri="{FF2B5EF4-FFF2-40B4-BE49-F238E27FC236}">
                  <a16:creationId xmlns:a16="http://schemas.microsoft.com/office/drawing/2014/main" id="{4E974EE5-9940-5457-9052-2347FFE1C740}"/>
                </a:ext>
              </a:extLst>
            </p:cNvPr>
            <p:cNvSpPr>
              <a:spLocks noChangeAspect="1"/>
            </p:cNvSpPr>
            <p:nvPr/>
          </p:nvSpPr>
          <p:spPr>
            <a:xfrm>
              <a:off x="962113" y="2896419"/>
              <a:ext cx="163636" cy="163636"/>
            </a:xfrm>
            <a:prstGeom prst="rect">
              <a:avLst/>
            </a:prstGeom>
            <a:blipFill>
              <a:blip r:embed="rId7"/>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bg1"/>
                </a:solidFill>
              </a:endParaRPr>
            </a:p>
          </p:txBody>
        </p:sp>
        <p:sp>
          <p:nvSpPr>
            <p:cNvPr id="18" name="Rechteck 17">
              <a:extLst>
                <a:ext uri="{FF2B5EF4-FFF2-40B4-BE49-F238E27FC236}">
                  <a16:creationId xmlns:a16="http://schemas.microsoft.com/office/drawing/2014/main" id="{2E9A2020-6AE3-B6CB-DCE6-A8109E1154A4}"/>
                </a:ext>
              </a:extLst>
            </p:cNvPr>
            <p:cNvSpPr>
              <a:spLocks noChangeAspect="1"/>
            </p:cNvSpPr>
            <p:nvPr/>
          </p:nvSpPr>
          <p:spPr>
            <a:xfrm>
              <a:off x="961131" y="3370663"/>
              <a:ext cx="165600" cy="165600"/>
            </a:xfrm>
            <a:prstGeom prst="rect">
              <a:avLst/>
            </a:prstGeom>
            <a:blipFill>
              <a:blip r:embed="rId8"/>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bg1"/>
                </a:solidFill>
              </a:endParaRPr>
            </a:p>
          </p:txBody>
        </p:sp>
        <p:sp>
          <p:nvSpPr>
            <p:cNvPr id="19" name="Freihandform: Form 113">
              <a:extLst>
                <a:ext uri="{FF2B5EF4-FFF2-40B4-BE49-F238E27FC236}">
                  <a16:creationId xmlns:a16="http://schemas.microsoft.com/office/drawing/2014/main" id="{759A5E1A-237D-DCA3-6520-8BD4EBFDD488}"/>
                </a:ext>
              </a:extLst>
            </p:cNvPr>
            <p:cNvSpPr>
              <a:spLocks noChangeAspect="1"/>
            </p:cNvSpPr>
            <p:nvPr/>
          </p:nvSpPr>
          <p:spPr>
            <a:xfrm>
              <a:off x="962113" y="2661285"/>
              <a:ext cx="163636" cy="163636"/>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a:blip r:embed="rId9"/>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GB">
                <a:solidFill>
                  <a:schemeClr val="bg1"/>
                </a:solidFill>
              </a:endParaRPr>
            </a:p>
          </p:txBody>
        </p:sp>
      </p:grpSp>
      <p:sp>
        <p:nvSpPr>
          <p:cNvPr id="20" name="Rechteck 50">
            <a:extLst>
              <a:ext uri="{FF2B5EF4-FFF2-40B4-BE49-F238E27FC236}">
                <a16:creationId xmlns:a16="http://schemas.microsoft.com/office/drawing/2014/main" id="{A81681F8-8A88-2C80-6414-4F01801FBBB2}"/>
              </a:ext>
            </a:extLst>
          </p:cNvPr>
          <p:cNvSpPr>
            <a:spLocks noChangeAspect="1"/>
          </p:cNvSpPr>
          <p:nvPr/>
        </p:nvSpPr>
        <p:spPr bwMode="gray">
          <a:xfrm rot="2700000">
            <a:off x="1158036" y="2475994"/>
            <a:ext cx="54000" cy="5400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21" name="Gruppieren 3">
            <a:extLst>
              <a:ext uri="{FF2B5EF4-FFF2-40B4-BE49-F238E27FC236}">
                <a16:creationId xmlns:a16="http://schemas.microsoft.com/office/drawing/2014/main" id="{CC50B3DB-165E-8D55-7EAE-BC10E625E1C7}"/>
              </a:ext>
            </a:extLst>
          </p:cNvPr>
          <p:cNvGrpSpPr/>
          <p:nvPr/>
        </p:nvGrpSpPr>
        <p:grpSpPr>
          <a:xfrm>
            <a:off x="928015" y="2447994"/>
            <a:ext cx="244355" cy="1296883"/>
            <a:chOff x="6327300" y="3463990"/>
            <a:chExt cx="244355" cy="1296883"/>
          </a:xfrm>
        </p:grpSpPr>
        <p:pic>
          <p:nvPicPr>
            <p:cNvPr id="22" name="Grafik 19">
              <a:extLst>
                <a:ext uri="{FF2B5EF4-FFF2-40B4-BE49-F238E27FC236}">
                  <a16:creationId xmlns:a16="http://schemas.microsoft.com/office/drawing/2014/main" id="{62A16D21-6BAD-5A06-4906-011827837D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27300" y="3853177"/>
              <a:ext cx="244355" cy="244283"/>
            </a:xfrm>
            <a:prstGeom prst="rect">
              <a:avLst/>
            </a:prstGeom>
          </p:spPr>
        </p:pic>
        <p:pic>
          <p:nvPicPr>
            <p:cNvPr id="23" name="Grafik 21">
              <a:extLst>
                <a:ext uri="{FF2B5EF4-FFF2-40B4-BE49-F238E27FC236}">
                  <a16:creationId xmlns:a16="http://schemas.microsoft.com/office/drawing/2014/main" id="{D877C91A-3A87-DC3E-077F-210557E8525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87595" y="4640318"/>
              <a:ext cx="123764" cy="120555"/>
            </a:xfrm>
            <a:prstGeom prst="rect">
              <a:avLst/>
            </a:prstGeom>
          </p:spPr>
        </p:pic>
        <p:pic>
          <p:nvPicPr>
            <p:cNvPr id="24" name="Grafik 23">
              <a:extLst>
                <a:ext uri="{FF2B5EF4-FFF2-40B4-BE49-F238E27FC236}">
                  <a16:creationId xmlns:a16="http://schemas.microsoft.com/office/drawing/2014/main" id="{14210EE3-CC74-EFFC-2E14-A6593BE5E8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87595" y="3463990"/>
              <a:ext cx="123764" cy="120555"/>
            </a:xfrm>
            <a:prstGeom prst="rect">
              <a:avLst/>
            </a:prstGeom>
          </p:spPr>
        </p:pic>
        <p:pic>
          <p:nvPicPr>
            <p:cNvPr id="25" name="Grafik 24">
              <a:extLst>
                <a:ext uri="{FF2B5EF4-FFF2-40B4-BE49-F238E27FC236}">
                  <a16:creationId xmlns:a16="http://schemas.microsoft.com/office/drawing/2014/main" id="{0B40F90A-AA3A-C6EB-E929-FB039EA2B35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87595" y="4403028"/>
              <a:ext cx="123764" cy="123728"/>
            </a:xfrm>
            <a:prstGeom prst="rect">
              <a:avLst/>
            </a:prstGeom>
          </p:spPr>
        </p:pic>
        <p:pic>
          <p:nvPicPr>
            <p:cNvPr id="26" name="Grafik 2">
              <a:extLst>
                <a:ext uri="{FF2B5EF4-FFF2-40B4-BE49-F238E27FC236}">
                  <a16:creationId xmlns:a16="http://schemas.microsoft.com/office/drawing/2014/main" id="{55135E7F-E0AD-BBDE-06E7-A33D627F8FF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62408" y="3670736"/>
              <a:ext cx="174139" cy="174139"/>
            </a:xfrm>
            <a:prstGeom prst="rect">
              <a:avLst/>
            </a:prstGeom>
          </p:spPr>
        </p:pic>
      </p:grpSp>
      <p:sp>
        <p:nvSpPr>
          <p:cNvPr id="27" name="Oval 26">
            <a:extLst>
              <a:ext uri="{FF2B5EF4-FFF2-40B4-BE49-F238E27FC236}">
                <a16:creationId xmlns:a16="http://schemas.microsoft.com/office/drawing/2014/main" id="{5CAF6AE4-28A2-6BBA-2CCF-1558A704E632}"/>
              </a:ext>
            </a:extLst>
          </p:cNvPr>
          <p:cNvSpPr>
            <a:spLocks noChangeAspect="1"/>
          </p:cNvSpPr>
          <p:nvPr/>
        </p:nvSpPr>
        <p:spPr>
          <a:xfrm>
            <a:off x="9621077" y="1948069"/>
            <a:ext cx="1440000" cy="1440000"/>
          </a:xfrm>
          <a:prstGeom prst="ellipse">
            <a:avLst/>
          </a:prstGeom>
          <a:solidFill>
            <a:srgbClr val="EC660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1000">
                <a:solidFill>
                  <a:schemeClr val="bg1"/>
                </a:solidFill>
              </a:rPr>
              <a:t>V01</a:t>
            </a:r>
          </a:p>
          <a:p>
            <a:pPr algn="ctr"/>
            <a:r>
              <a:rPr lang="en-GB" sz="1000">
                <a:solidFill>
                  <a:schemeClr val="bg1"/>
                </a:solidFill>
              </a:rPr>
              <a:t>Remove slide if V02 is used</a:t>
            </a:r>
          </a:p>
        </p:txBody>
      </p:sp>
      <p:sp>
        <p:nvSpPr>
          <p:cNvPr id="28" name="Rechteck 4">
            <a:hlinkClick r:id="rId15"/>
            <a:extLst>
              <a:ext uri="{FF2B5EF4-FFF2-40B4-BE49-F238E27FC236}">
                <a16:creationId xmlns:a16="http://schemas.microsoft.com/office/drawing/2014/main" id="{6850AED0-79CD-1D39-0A0F-CB36856148DE}"/>
              </a:ext>
            </a:extLst>
          </p:cNvPr>
          <p:cNvSpPr/>
          <p:nvPr/>
        </p:nvSpPr>
        <p:spPr>
          <a:xfrm>
            <a:off x="975051" y="3594645"/>
            <a:ext cx="1510423" cy="18593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bg1"/>
              </a:solidFill>
            </a:endParaRPr>
          </a:p>
        </p:txBody>
      </p:sp>
      <p:sp>
        <p:nvSpPr>
          <p:cNvPr id="29" name="Rechteck 15">
            <a:hlinkClick r:id="rId16"/>
            <a:extLst>
              <a:ext uri="{FF2B5EF4-FFF2-40B4-BE49-F238E27FC236}">
                <a16:creationId xmlns:a16="http://schemas.microsoft.com/office/drawing/2014/main" id="{B9A8CCB2-3920-A463-563F-F3C67A2F78CF}"/>
              </a:ext>
            </a:extLst>
          </p:cNvPr>
          <p:cNvSpPr/>
          <p:nvPr/>
        </p:nvSpPr>
        <p:spPr>
          <a:xfrm>
            <a:off x="960658" y="2403853"/>
            <a:ext cx="787588" cy="18593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bg1"/>
              </a:solidFill>
            </a:endParaRPr>
          </a:p>
        </p:txBody>
      </p:sp>
      <p:sp>
        <p:nvSpPr>
          <p:cNvPr id="30" name="Rechteck 16">
            <a:hlinkClick r:id="rId17"/>
            <a:extLst>
              <a:ext uri="{FF2B5EF4-FFF2-40B4-BE49-F238E27FC236}">
                <a16:creationId xmlns:a16="http://schemas.microsoft.com/office/drawing/2014/main" id="{302B23A3-8531-95B0-19FC-08E0D30ED99A}"/>
              </a:ext>
            </a:extLst>
          </p:cNvPr>
          <p:cNvSpPr/>
          <p:nvPr/>
        </p:nvSpPr>
        <p:spPr>
          <a:xfrm>
            <a:off x="976313" y="2650135"/>
            <a:ext cx="902561" cy="18593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bg1"/>
              </a:solidFill>
            </a:endParaRPr>
          </a:p>
        </p:txBody>
      </p:sp>
      <p:sp>
        <p:nvSpPr>
          <p:cNvPr id="31" name="Rechteck 17">
            <a:hlinkClick r:id="rId18"/>
            <a:extLst>
              <a:ext uri="{FF2B5EF4-FFF2-40B4-BE49-F238E27FC236}">
                <a16:creationId xmlns:a16="http://schemas.microsoft.com/office/drawing/2014/main" id="{13521677-6B69-91B6-A346-091673919108}"/>
              </a:ext>
            </a:extLst>
          </p:cNvPr>
          <p:cNvSpPr/>
          <p:nvPr/>
        </p:nvSpPr>
        <p:spPr>
          <a:xfrm>
            <a:off x="976312" y="2887016"/>
            <a:ext cx="902561" cy="18593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bg1"/>
              </a:solidFill>
            </a:endParaRPr>
          </a:p>
        </p:txBody>
      </p:sp>
      <p:sp>
        <p:nvSpPr>
          <p:cNvPr id="32" name="Rechteck 18">
            <a:hlinkClick r:id="rId19"/>
            <a:extLst>
              <a:ext uri="{FF2B5EF4-FFF2-40B4-BE49-F238E27FC236}">
                <a16:creationId xmlns:a16="http://schemas.microsoft.com/office/drawing/2014/main" id="{A9D5CAF0-F40F-3A5D-37A8-B17852FB8F65}"/>
              </a:ext>
            </a:extLst>
          </p:cNvPr>
          <p:cNvSpPr/>
          <p:nvPr/>
        </p:nvSpPr>
        <p:spPr>
          <a:xfrm>
            <a:off x="960658" y="3122390"/>
            <a:ext cx="1510450" cy="18593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bg1"/>
              </a:solidFill>
            </a:endParaRPr>
          </a:p>
        </p:txBody>
      </p:sp>
      <p:sp>
        <p:nvSpPr>
          <p:cNvPr id="33" name="Rechteck 19">
            <a:hlinkClick r:id="rId20"/>
            <a:extLst>
              <a:ext uri="{FF2B5EF4-FFF2-40B4-BE49-F238E27FC236}">
                <a16:creationId xmlns:a16="http://schemas.microsoft.com/office/drawing/2014/main" id="{E0FC9FCD-A499-5228-C276-58B61A93DCDA}"/>
              </a:ext>
            </a:extLst>
          </p:cNvPr>
          <p:cNvSpPr/>
          <p:nvPr/>
        </p:nvSpPr>
        <p:spPr>
          <a:xfrm>
            <a:off x="975051" y="3355217"/>
            <a:ext cx="2248209" cy="18593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a:solidFill>
                <a:schemeClr val="bg1"/>
              </a:solidFill>
            </a:endParaRPr>
          </a:p>
        </p:txBody>
      </p:sp>
      <p:sp>
        <p:nvSpPr>
          <p:cNvPr id="34" name="TextBox 15">
            <a:extLst>
              <a:ext uri="{FF2B5EF4-FFF2-40B4-BE49-F238E27FC236}">
                <a16:creationId xmlns:a16="http://schemas.microsoft.com/office/drawing/2014/main" id="{4E2F2430-97AD-16E7-8878-5D038F67CD10}"/>
              </a:ext>
            </a:extLst>
          </p:cNvPr>
          <p:cNvSpPr txBox="1"/>
          <p:nvPr/>
        </p:nvSpPr>
        <p:spPr>
          <a:xfrm>
            <a:off x="9547200" y="1371244"/>
            <a:ext cx="1605600" cy="299295"/>
          </a:xfrm>
          <a:prstGeom prst="rect">
            <a:avLst/>
          </a:prstGeom>
          <a:solidFill>
            <a:schemeClr val="accent1"/>
          </a:solidFill>
        </p:spPr>
        <p:txBody>
          <a:bodyPr wrap="square" lIns="72000" tIns="72000" rIns="72000" bIns="72000" rtlCol="0">
            <a:spAutoFit/>
          </a:bodyPr>
          <a:lstStyle/>
          <a:p>
            <a:r>
              <a:rPr lang="en-GB" sz="1000">
                <a:solidFill>
                  <a:schemeClr val="bg1"/>
                </a:solidFill>
              </a:rPr>
              <a:t>Slide owner: KAHM</a:t>
            </a:r>
          </a:p>
        </p:txBody>
      </p:sp>
    </p:spTree>
    <p:extLst>
      <p:ext uri="{BB962C8B-B14F-4D97-AF65-F5344CB8AC3E}">
        <p14:creationId xmlns:p14="http://schemas.microsoft.com/office/powerpoint/2010/main" val="34954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F75373-241E-B636-3152-ECC73118D8E5}"/>
              </a:ext>
            </a:extLst>
          </p:cNvPr>
          <p:cNvSpPr>
            <a:spLocks noGrp="1"/>
          </p:cNvSpPr>
          <p:nvPr>
            <p:ph type="body" sz="quarter" idx="12"/>
          </p:nvPr>
        </p:nvSpPr>
        <p:spPr/>
        <p:txBody>
          <a:bodyPr/>
          <a:lstStyle/>
          <a:p>
            <a:endParaRPr lang="en-US" sz="400"/>
          </a:p>
        </p:txBody>
      </p:sp>
      <p:sp>
        <p:nvSpPr>
          <p:cNvPr id="5" name="Footer Placeholder 4">
            <a:extLst>
              <a:ext uri="{FF2B5EF4-FFF2-40B4-BE49-F238E27FC236}">
                <a16:creationId xmlns:a16="http://schemas.microsoft.com/office/drawing/2014/main" id="{BDD0B1E8-D4DC-3632-6C4C-F9886AE80480}"/>
              </a:ext>
            </a:extLst>
          </p:cNvPr>
          <p:cNvSpPr>
            <a:spLocks noGrp="1"/>
          </p:cNvSpPr>
          <p:nvPr>
            <p:ph type="ftr" sz="quarter" idx="13"/>
          </p:nvPr>
        </p:nvSpPr>
        <p:spPr/>
        <p:txBody>
          <a:bodyPr/>
          <a:lstStyle/>
          <a:p>
            <a:r>
              <a:rPr lang="en-GB" sz="400"/>
              <a:t>Type here if  add info needed  for every slide</a:t>
            </a:r>
          </a:p>
        </p:txBody>
      </p:sp>
      <p:sp>
        <p:nvSpPr>
          <p:cNvPr id="6" name="Date Placeholder 5">
            <a:extLst>
              <a:ext uri="{FF2B5EF4-FFF2-40B4-BE49-F238E27FC236}">
                <a16:creationId xmlns:a16="http://schemas.microsoft.com/office/drawing/2014/main" id="{CA688590-EDBE-E100-B75B-6B85CDBA5369}"/>
              </a:ext>
            </a:extLst>
          </p:cNvPr>
          <p:cNvSpPr>
            <a:spLocks noGrp="1"/>
          </p:cNvSpPr>
          <p:nvPr>
            <p:ph type="dt" sz="half" idx="2"/>
          </p:nvPr>
        </p:nvSpPr>
        <p:spPr>
          <a:xfrm>
            <a:off x="2579688" y="5019193"/>
            <a:ext cx="791957" cy="61555"/>
          </a:xfrm>
        </p:spPr>
        <p:txBody>
          <a:bodyPr/>
          <a:lstStyle/>
          <a:p>
            <a:pPr defTabSz="685800"/>
            <a:fld id="{A07A4FF8-07D2-4673-879B-124D2989777A}" type="datetime4">
              <a:rPr lang="en-GB" sz="400" smtClean="0">
                <a:solidFill>
                  <a:schemeClr val="bg1"/>
                </a:solidFill>
              </a:rPr>
              <a:pPr defTabSz="685800"/>
              <a:t>11 January 2026</a:t>
            </a:fld>
            <a:endParaRPr lang="en-GB" sz="400">
              <a:solidFill>
                <a:schemeClr val="bg1"/>
              </a:solidFill>
            </a:endParaRPr>
          </a:p>
        </p:txBody>
      </p:sp>
      <p:grpSp>
        <p:nvGrpSpPr>
          <p:cNvPr id="123" name="Group 122">
            <a:extLst>
              <a:ext uri="{FF2B5EF4-FFF2-40B4-BE49-F238E27FC236}">
                <a16:creationId xmlns:a16="http://schemas.microsoft.com/office/drawing/2014/main" id="{21C53D3A-D82B-B115-154F-EFBA5F0CC690}"/>
              </a:ext>
            </a:extLst>
          </p:cNvPr>
          <p:cNvGrpSpPr/>
          <p:nvPr/>
        </p:nvGrpSpPr>
        <p:grpSpPr>
          <a:xfrm>
            <a:off x="997855" y="1069853"/>
            <a:ext cx="6379205" cy="3583193"/>
            <a:chOff x="405163" y="220853"/>
            <a:chExt cx="8300774" cy="4712048"/>
          </a:xfrm>
        </p:grpSpPr>
        <p:grpSp>
          <p:nvGrpSpPr>
            <p:cNvPr id="230" name="Group 229">
              <a:extLst>
                <a:ext uri="{FF2B5EF4-FFF2-40B4-BE49-F238E27FC236}">
                  <a16:creationId xmlns:a16="http://schemas.microsoft.com/office/drawing/2014/main" id="{49034D47-4E36-725C-049B-F00E0526FCC7}"/>
                </a:ext>
              </a:extLst>
            </p:cNvPr>
            <p:cNvGrpSpPr/>
            <p:nvPr/>
          </p:nvGrpSpPr>
          <p:grpSpPr>
            <a:xfrm>
              <a:off x="405163" y="220853"/>
              <a:ext cx="8300774" cy="4712048"/>
              <a:chOff x="405163" y="220853"/>
              <a:chExt cx="8300774" cy="4712048"/>
            </a:xfrm>
          </p:grpSpPr>
          <p:sp>
            <p:nvSpPr>
              <p:cNvPr id="232" name="Trapezoid 231">
                <a:extLst>
                  <a:ext uri="{FF2B5EF4-FFF2-40B4-BE49-F238E27FC236}">
                    <a16:creationId xmlns:a16="http://schemas.microsoft.com/office/drawing/2014/main" id="{51F25178-0945-6166-10F7-7B1076DBE6A2}"/>
                  </a:ext>
                </a:extLst>
              </p:cNvPr>
              <p:cNvSpPr/>
              <p:nvPr/>
            </p:nvSpPr>
            <p:spPr>
              <a:xfrm>
                <a:off x="1646308" y="3162587"/>
                <a:ext cx="5829641" cy="1760677"/>
              </a:xfrm>
              <a:prstGeom prst="trapezoid">
                <a:avLst>
                  <a:gd name="adj" fmla="val 145899"/>
                </a:avLst>
              </a:prstGeom>
              <a:solidFill>
                <a:schemeClr val="bg1">
                  <a:alpha val="15000"/>
                </a:schemeClr>
              </a:solidFill>
              <a:ln>
                <a:noFill/>
              </a:ln>
            </p:spPr>
            <p:style>
              <a:lnRef idx="3">
                <a:schemeClr val="lt1"/>
              </a:lnRef>
              <a:fillRef idx="1">
                <a:schemeClr val="accent6"/>
              </a:fillRef>
              <a:effectRef idx="1">
                <a:schemeClr val="accent6"/>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bg1"/>
                  </a:solidFill>
                </a:endParaRPr>
              </a:p>
            </p:txBody>
          </p:sp>
          <p:sp>
            <p:nvSpPr>
              <p:cNvPr id="233" name="Trapezoid 232">
                <a:extLst>
                  <a:ext uri="{FF2B5EF4-FFF2-40B4-BE49-F238E27FC236}">
                    <a16:creationId xmlns:a16="http://schemas.microsoft.com/office/drawing/2014/main" id="{30CE1EF1-BCAB-28CD-EFA0-243CE5FAE1A3}"/>
                  </a:ext>
                </a:extLst>
              </p:cNvPr>
              <p:cNvSpPr/>
              <p:nvPr/>
            </p:nvSpPr>
            <p:spPr>
              <a:xfrm flipV="1">
                <a:off x="1650559" y="220853"/>
                <a:ext cx="5829641" cy="1760677"/>
              </a:xfrm>
              <a:prstGeom prst="trapezoid">
                <a:avLst>
                  <a:gd name="adj" fmla="val 145899"/>
                </a:avLst>
              </a:prstGeom>
              <a:solidFill>
                <a:schemeClr val="bg1">
                  <a:alpha val="15000"/>
                </a:schemeClr>
              </a:solidFill>
              <a:ln>
                <a:noFill/>
              </a:ln>
            </p:spPr>
            <p:style>
              <a:lnRef idx="3">
                <a:schemeClr val="lt1"/>
              </a:lnRef>
              <a:fillRef idx="1">
                <a:schemeClr val="accent6"/>
              </a:fillRef>
              <a:effectRef idx="1">
                <a:schemeClr val="accent6"/>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bg1"/>
                  </a:solidFill>
                </a:endParaRPr>
              </a:p>
            </p:txBody>
          </p:sp>
          <p:sp>
            <p:nvSpPr>
              <p:cNvPr id="234" name="Freeform: Shape 233">
                <a:extLst>
                  <a:ext uri="{FF2B5EF4-FFF2-40B4-BE49-F238E27FC236}">
                    <a16:creationId xmlns:a16="http://schemas.microsoft.com/office/drawing/2014/main" id="{FC359F79-7CCE-9D96-A829-3B8824758EFA}"/>
                  </a:ext>
                </a:extLst>
              </p:cNvPr>
              <p:cNvSpPr/>
              <p:nvPr/>
            </p:nvSpPr>
            <p:spPr>
              <a:xfrm>
                <a:off x="405163" y="2590949"/>
                <a:ext cx="3769360" cy="2340027"/>
              </a:xfrm>
              <a:custGeom>
                <a:avLst/>
                <a:gdLst>
                  <a:gd name="connsiteX0" fmla="*/ 3840480 w 3840480"/>
                  <a:gd name="connsiteY0" fmla="*/ 543560 h 2352040"/>
                  <a:gd name="connsiteX1" fmla="*/ 1209040 w 3840480"/>
                  <a:gd name="connsiteY1" fmla="*/ 2352040 h 2352040"/>
                  <a:gd name="connsiteX2" fmla="*/ 0 w 3840480"/>
                  <a:gd name="connsiteY2" fmla="*/ 2346960 h 2352040"/>
                  <a:gd name="connsiteX3" fmla="*/ 15240 w 3840480"/>
                  <a:gd name="connsiteY3" fmla="*/ 5080 h 2352040"/>
                  <a:gd name="connsiteX4" fmla="*/ 3550920 w 3840480"/>
                  <a:gd name="connsiteY4" fmla="*/ 0 h 2352040"/>
                  <a:gd name="connsiteX5" fmla="*/ 3840480 w 3840480"/>
                  <a:gd name="connsiteY5" fmla="*/ 543560 h 235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0480" h="2352040">
                    <a:moveTo>
                      <a:pt x="3840480" y="543560"/>
                    </a:moveTo>
                    <a:lnTo>
                      <a:pt x="1209040" y="2352040"/>
                    </a:lnTo>
                    <a:lnTo>
                      <a:pt x="0" y="2346960"/>
                    </a:lnTo>
                    <a:lnTo>
                      <a:pt x="15240" y="5080"/>
                    </a:lnTo>
                    <a:lnTo>
                      <a:pt x="3550920" y="0"/>
                    </a:lnTo>
                    <a:lnTo>
                      <a:pt x="3840480" y="543560"/>
                    </a:lnTo>
                    <a:close/>
                  </a:path>
                </a:pathLst>
              </a:cu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bg1"/>
                  </a:solidFill>
                </a:endParaRPr>
              </a:p>
            </p:txBody>
          </p:sp>
          <p:sp>
            <p:nvSpPr>
              <p:cNvPr id="235" name="Freeform: Shape 234">
                <a:extLst>
                  <a:ext uri="{FF2B5EF4-FFF2-40B4-BE49-F238E27FC236}">
                    <a16:creationId xmlns:a16="http://schemas.microsoft.com/office/drawing/2014/main" id="{97618476-D8D8-F0D3-DC85-E1FE15F8AC2E}"/>
                  </a:ext>
                </a:extLst>
              </p:cNvPr>
              <p:cNvSpPr/>
              <p:nvPr/>
            </p:nvSpPr>
            <p:spPr>
              <a:xfrm flipH="1">
                <a:off x="4936577" y="2596684"/>
                <a:ext cx="3769360" cy="2336217"/>
              </a:xfrm>
              <a:custGeom>
                <a:avLst/>
                <a:gdLst>
                  <a:gd name="connsiteX0" fmla="*/ 3840480 w 3840480"/>
                  <a:gd name="connsiteY0" fmla="*/ 543560 h 2352040"/>
                  <a:gd name="connsiteX1" fmla="*/ 1209040 w 3840480"/>
                  <a:gd name="connsiteY1" fmla="*/ 2352040 h 2352040"/>
                  <a:gd name="connsiteX2" fmla="*/ 0 w 3840480"/>
                  <a:gd name="connsiteY2" fmla="*/ 2346960 h 2352040"/>
                  <a:gd name="connsiteX3" fmla="*/ 15240 w 3840480"/>
                  <a:gd name="connsiteY3" fmla="*/ 5080 h 2352040"/>
                  <a:gd name="connsiteX4" fmla="*/ 3550920 w 3840480"/>
                  <a:gd name="connsiteY4" fmla="*/ 0 h 2352040"/>
                  <a:gd name="connsiteX5" fmla="*/ 3840480 w 3840480"/>
                  <a:gd name="connsiteY5" fmla="*/ 543560 h 235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0480" h="2352040">
                    <a:moveTo>
                      <a:pt x="3840480" y="543560"/>
                    </a:moveTo>
                    <a:lnTo>
                      <a:pt x="1209040" y="2352040"/>
                    </a:lnTo>
                    <a:lnTo>
                      <a:pt x="0" y="2346960"/>
                    </a:lnTo>
                    <a:lnTo>
                      <a:pt x="15240" y="5080"/>
                    </a:lnTo>
                    <a:lnTo>
                      <a:pt x="3550920" y="0"/>
                    </a:lnTo>
                    <a:lnTo>
                      <a:pt x="3840480" y="543560"/>
                    </a:lnTo>
                    <a:close/>
                  </a:path>
                </a:pathLst>
              </a:cu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bg1"/>
                  </a:solidFill>
                </a:endParaRPr>
              </a:p>
            </p:txBody>
          </p:sp>
          <p:sp>
            <p:nvSpPr>
              <p:cNvPr id="236" name="Freeform: Shape 235">
                <a:extLst>
                  <a:ext uri="{FF2B5EF4-FFF2-40B4-BE49-F238E27FC236}">
                    <a16:creationId xmlns:a16="http://schemas.microsoft.com/office/drawing/2014/main" id="{FDD4CB91-B7BE-B30D-294A-5DBD344B74B8}"/>
                  </a:ext>
                </a:extLst>
              </p:cNvPr>
              <p:cNvSpPr/>
              <p:nvPr/>
            </p:nvSpPr>
            <p:spPr>
              <a:xfrm flipH="1" flipV="1">
                <a:off x="4924825" y="222778"/>
                <a:ext cx="3769360" cy="2340024"/>
              </a:xfrm>
              <a:custGeom>
                <a:avLst/>
                <a:gdLst>
                  <a:gd name="connsiteX0" fmla="*/ 3840480 w 3840480"/>
                  <a:gd name="connsiteY0" fmla="*/ 543560 h 2352040"/>
                  <a:gd name="connsiteX1" fmla="*/ 1209040 w 3840480"/>
                  <a:gd name="connsiteY1" fmla="*/ 2352040 h 2352040"/>
                  <a:gd name="connsiteX2" fmla="*/ 0 w 3840480"/>
                  <a:gd name="connsiteY2" fmla="*/ 2346960 h 2352040"/>
                  <a:gd name="connsiteX3" fmla="*/ 15240 w 3840480"/>
                  <a:gd name="connsiteY3" fmla="*/ 5080 h 2352040"/>
                  <a:gd name="connsiteX4" fmla="*/ 3550920 w 3840480"/>
                  <a:gd name="connsiteY4" fmla="*/ 0 h 2352040"/>
                  <a:gd name="connsiteX5" fmla="*/ 3840480 w 3840480"/>
                  <a:gd name="connsiteY5" fmla="*/ 543560 h 235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0480" h="2352040">
                    <a:moveTo>
                      <a:pt x="3840480" y="543560"/>
                    </a:moveTo>
                    <a:lnTo>
                      <a:pt x="1209040" y="2352040"/>
                    </a:lnTo>
                    <a:lnTo>
                      <a:pt x="0" y="2346960"/>
                    </a:lnTo>
                    <a:lnTo>
                      <a:pt x="15240" y="5080"/>
                    </a:lnTo>
                    <a:lnTo>
                      <a:pt x="3550920" y="0"/>
                    </a:lnTo>
                    <a:lnTo>
                      <a:pt x="3840480" y="543560"/>
                    </a:lnTo>
                    <a:close/>
                  </a:path>
                </a:pathLst>
              </a:cu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bg1"/>
                  </a:solidFill>
                </a:endParaRPr>
              </a:p>
            </p:txBody>
          </p:sp>
          <p:sp>
            <p:nvSpPr>
              <p:cNvPr id="237" name="Freeform: Shape 236">
                <a:extLst>
                  <a:ext uri="{FF2B5EF4-FFF2-40B4-BE49-F238E27FC236}">
                    <a16:creationId xmlns:a16="http://schemas.microsoft.com/office/drawing/2014/main" id="{F473ED24-84DD-3899-42C2-2C998BCCB415}"/>
                  </a:ext>
                </a:extLst>
              </p:cNvPr>
              <p:cNvSpPr/>
              <p:nvPr/>
            </p:nvSpPr>
            <p:spPr>
              <a:xfrm flipV="1">
                <a:off x="414823" y="220854"/>
                <a:ext cx="3769360" cy="2340027"/>
              </a:xfrm>
              <a:custGeom>
                <a:avLst/>
                <a:gdLst>
                  <a:gd name="connsiteX0" fmla="*/ 3840480 w 3840480"/>
                  <a:gd name="connsiteY0" fmla="*/ 543560 h 2352040"/>
                  <a:gd name="connsiteX1" fmla="*/ 1209040 w 3840480"/>
                  <a:gd name="connsiteY1" fmla="*/ 2352040 h 2352040"/>
                  <a:gd name="connsiteX2" fmla="*/ 0 w 3840480"/>
                  <a:gd name="connsiteY2" fmla="*/ 2346960 h 2352040"/>
                  <a:gd name="connsiteX3" fmla="*/ 15240 w 3840480"/>
                  <a:gd name="connsiteY3" fmla="*/ 5080 h 2352040"/>
                  <a:gd name="connsiteX4" fmla="*/ 3550920 w 3840480"/>
                  <a:gd name="connsiteY4" fmla="*/ 0 h 2352040"/>
                  <a:gd name="connsiteX5" fmla="*/ 3840480 w 3840480"/>
                  <a:gd name="connsiteY5" fmla="*/ 543560 h 235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0480" h="2352040">
                    <a:moveTo>
                      <a:pt x="3840480" y="543560"/>
                    </a:moveTo>
                    <a:lnTo>
                      <a:pt x="1209040" y="2352040"/>
                    </a:lnTo>
                    <a:lnTo>
                      <a:pt x="0" y="2346960"/>
                    </a:lnTo>
                    <a:lnTo>
                      <a:pt x="15240" y="5080"/>
                    </a:lnTo>
                    <a:lnTo>
                      <a:pt x="3550920" y="0"/>
                    </a:lnTo>
                    <a:lnTo>
                      <a:pt x="3840480" y="543560"/>
                    </a:lnTo>
                    <a:close/>
                  </a:path>
                </a:pathLst>
              </a:cu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
                  <a:solidFill>
                    <a:schemeClr val="bg1"/>
                  </a:solidFill>
                </a:endParaRPr>
              </a:p>
            </p:txBody>
          </p:sp>
        </p:grpSp>
        <p:sp>
          <p:nvSpPr>
            <p:cNvPr id="231" name="Hexagon 230">
              <a:extLst>
                <a:ext uri="{FF2B5EF4-FFF2-40B4-BE49-F238E27FC236}">
                  <a16:creationId xmlns:a16="http://schemas.microsoft.com/office/drawing/2014/main" id="{49F37ACC-012A-96B8-2177-6243D240BC24}"/>
                </a:ext>
              </a:extLst>
            </p:cNvPr>
            <p:cNvSpPr/>
            <p:nvPr/>
          </p:nvSpPr>
          <p:spPr>
            <a:xfrm>
              <a:off x="3934079" y="2015413"/>
              <a:ext cx="1254099" cy="1110083"/>
            </a:xfrm>
            <a:prstGeom prst="hexagon">
              <a:avLst/>
            </a:prstGeom>
            <a:solidFill>
              <a:srgbClr val="B02A87"/>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600" b="1">
                  <a:solidFill>
                    <a:schemeClr val="bg1"/>
                  </a:solidFill>
                </a:rPr>
                <a:t>Core Banking</a:t>
              </a:r>
            </a:p>
          </p:txBody>
        </p:sp>
      </p:grpSp>
      <p:sp>
        <p:nvSpPr>
          <p:cNvPr id="125" name="Freihandform: Form 21">
            <a:extLst>
              <a:ext uri="{FF2B5EF4-FFF2-40B4-BE49-F238E27FC236}">
                <a16:creationId xmlns:a16="http://schemas.microsoft.com/office/drawing/2014/main" id="{2AB2BD50-726E-E44F-BBB1-52DEA7AF04BD}"/>
              </a:ext>
            </a:extLst>
          </p:cNvPr>
          <p:cNvSpPr>
            <a:spLocks/>
          </p:cNvSpPr>
          <p:nvPr/>
        </p:nvSpPr>
        <p:spPr bwMode="gray">
          <a:xfrm>
            <a:off x="355421" y="816932"/>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chemeClr val="bg1"/>
              </a:solidFill>
              <a:effectLst/>
              <a:uLnTx/>
              <a:uFillTx/>
              <a:latin typeface="Arial"/>
              <a:ea typeface="+mn-ea"/>
              <a:cs typeface="+mn-cs"/>
            </a:endParaRPr>
          </a:p>
        </p:txBody>
      </p:sp>
      <p:grpSp>
        <p:nvGrpSpPr>
          <p:cNvPr id="126" name="Group 125">
            <a:extLst>
              <a:ext uri="{FF2B5EF4-FFF2-40B4-BE49-F238E27FC236}">
                <a16:creationId xmlns:a16="http://schemas.microsoft.com/office/drawing/2014/main" id="{5BF2E90F-363C-0AFB-09AB-0A0D60DAA77E}"/>
              </a:ext>
            </a:extLst>
          </p:cNvPr>
          <p:cNvGrpSpPr/>
          <p:nvPr/>
        </p:nvGrpSpPr>
        <p:grpSpPr>
          <a:xfrm>
            <a:off x="7608312" y="1211811"/>
            <a:ext cx="980442" cy="215444"/>
            <a:chOff x="7626312" y="1189488"/>
            <a:chExt cx="980442" cy="215444"/>
          </a:xfrm>
        </p:grpSpPr>
        <p:sp>
          <p:nvSpPr>
            <p:cNvPr id="228" name="Rectangle 227">
              <a:extLst>
                <a:ext uri="{FF2B5EF4-FFF2-40B4-BE49-F238E27FC236}">
                  <a16:creationId xmlns:a16="http://schemas.microsoft.com/office/drawing/2014/main" id="{288A9EA0-F199-FDB9-9886-737DBC3C104A}"/>
                </a:ext>
              </a:extLst>
            </p:cNvPr>
            <p:cNvSpPr>
              <a:spLocks noChangeArrowheads="1"/>
            </p:cNvSpPr>
            <p:nvPr/>
          </p:nvSpPr>
          <p:spPr bwMode="gray">
            <a:xfrm>
              <a:off x="7626312" y="1199705"/>
              <a:ext cx="199908" cy="195011"/>
            </a:xfrm>
            <a:prstGeom prst="rect">
              <a:avLst/>
            </a:prstGeom>
            <a:solidFill>
              <a:srgbClr val="0097D9"/>
            </a:solidFill>
            <a:ln w="12700" algn="ctr">
              <a:noFill/>
              <a:miter lim="800000"/>
              <a:headEnd/>
              <a:tailEnd/>
            </a:ln>
          </p:spPr>
          <p:txBody>
            <a:bodyPr wrap="none" lIns="72000" tIns="72000" rIns="72000" bIns="7200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19175">
                <a:lnSpc>
                  <a:spcPct val="90000"/>
                </a:lnSpc>
                <a:spcAft>
                  <a:spcPts val="300"/>
                </a:spcAft>
                <a:buSzPct val="100000"/>
              </a:pPr>
              <a:endParaRPr lang="en-GB" sz="900" kern="1200">
                <a:solidFill>
                  <a:schemeClr val="bg1"/>
                </a:solidFill>
              </a:endParaRPr>
            </a:p>
          </p:txBody>
        </p:sp>
        <p:sp>
          <p:nvSpPr>
            <p:cNvPr id="229" name="pole tekstowe 293">
              <a:extLst>
                <a:ext uri="{FF2B5EF4-FFF2-40B4-BE49-F238E27FC236}">
                  <a16:creationId xmlns:a16="http://schemas.microsoft.com/office/drawing/2014/main" id="{207CBF73-DA81-829A-9D34-114C41AD77BA}"/>
                </a:ext>
              </a:extLst>
            </p:cNvPr>
            <p:cNvSpPr txBox="1"/>
            <p:nvPr/>
          </p:nvSpPr>
          <p:spPr>
            <a:xfrm>
              <a:off x="7826220" y="1189488"/>
              <a:ext cx="780534" cy="215444"/>
            </a:xfrm>
            <a:prstGeom prst="rect">
              <a:avLst/>
            </a:prstGeom>
            <a:no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
                  <a:solidFill>
                    <a:schemeClr val="bg1"/>
                  </a:solidFill>
                  <a:latin typeface="+mj-lt"/>
                  <a:ea typeface="+mn-ea"/>
                  <a:cs typeface="+mn-cs"/>
                </a:rPr>
                <a:t>Teams</a:t>
              </a:r>
              <a:endParaRPr lang="pl-PL" sz="800">
                <a:solidFill>
                  <a:schemeClr val="bg1"/>
                </a:solidFill>
                <a:latin typeface="+mj-lt"/>
              </a:endParaRPr>
            </a:p>
          </p:txBody>
        </p:sp>
      </p:grpSp>
      <p:grpSp>
        <p:nvGrpSpPr>
          <p:cNvPr id="127" name="Group 126">
            <a:extLst>
              <a:ext uri="{FF2B5EF4-FFF2-40B4-BE49-F238E27FC236}">
                <a16:creationId xmlns:a16="http://schemas.microsoft.com/office/drawing/2014/main" id="{9E4C454F-074A-4487-BE7D-EB2E01E4D393}"/>
              </a:ext>
            </a:extLst>
          </p:cNvPr>
          <p:cNvGrpSpPr/>
          <p:nvPr/>
        </p:nvGrpSpPr>
        <p:grpSpPr>
          <a:xfrm>
            <a:off x="7608312" y="1519030"/>
            <a:ext cx="1540776" cy="215444"/>
            <a:chOff x="7626312" y="1486490"/>
            <a:chExt cx="1540776" cy="215444"/>
          </a:xfrm>
        </p:grpSpPr>
        <p:sp>
          <p:nvSpPr>
            <p:cNvPr id="226" name="Rectangle 225">
              <a:extLst>
                <a:ext uri="{FF2B5EF4-FFF2-40B4-BE49-F238E27FC236}">
                  <a16:creationId xmlns:a16="http://schemas.microsoft.com/office/drawing/2014/main" id="{6A67A910-D620-0F15-9B1A-47AEE67D9C94}"/>
                </a:ext>
              </a:extLst>
            </p:cNvPr>
            <p:cNvSpPr>
              <a:spLocks noChangeArrowheads="1"/>
            </p:cNvSpPr>
            <p:nvPr/>
          </p:nvSpPr>
          <p:spPr bwMode="gray">
            <a:xfrm>
              <a:off x="7626312" y="1496707"/>
              <a:ext cx="199908" cy="195011"/>
            </a:xfrm>
            <a:prstGeom prst="rect">
              <a:avLst/>
            </a:prstGeom>
            <a:solidFill>
              <a:srgbClr val="213E7F"/>
            </a:solidFill>
            <a:ln w="12700" algn="ctr">
              <a:noFill/>
              <a:miter lim="800000"/>
              <a:headEnd/>
              <a:tailEnd/>
            </a:ln>
          </p:spPr>
          <p:txBody>
            <a:bodyPr wrap="none" lIns="72000" tIns="72000" rIns="72000" bIns="7200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19175">
                <a:lnSpc>
                  <a:spcPct val="90000"/>
                </a:lnSpc>
                <a:spcAft>
                  <a:spcPts val="300"/>
                </a:spcAft>
                <a:buSzPct val="100000"/>
              </a:pPr>
              <a:endParaRPr lang="en-GB" sz="900" kern="1200">
                <a:solidFill>
                  <a:schemeClr val="bg1"/>
                </a:solidFill>
              </a:endParaRPr>
            </a:p>
          </p:txBody>
        </p:sp>
        <p:sp>
          <p:nvSpPr>
            <p:cNvPr id="227" name="pole tekstowe 295">
              <a:extLst>
                <a:ext uri="{FF2B5EF4-FFF2-40B4-BE49-F238E27FC236}">
                  <a16:creationId xmlns:a16="http://schemas.microsoft.com/office/drawing/2014/main" id="{F30C0D41-AE85-A480-78F5-2D27890E2FF1}"/>
                </a:ext>
              </a:extLst>
            </p:cNvPr>
            <p:cNvSpPr txBox="1"/>
            <p:nvPr/>
          </p:nvSpPr>
          <p:spPr>
            <a:xfrm>
              <a:off x="7826220" y="1486490"/>
              <a:ext cx="1340868" cy="215444"/>
            </a:xfrm>
            <a:prstGeom prst="rect">
              <a:avLst/>
            </a:prstGeom>
            <a:no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chemeClr val="bg1"/>
                  </a:solidFill>
                  <a:latin typeface="+mj-lt"/>
                  <a:ea typeface="+mn-ea"/>
                  <a:cs typeface="+mn-cs"/>
                </a:rPr>
                <a:t>Bounded Contexts</a:t>
              </a:r>
            </a:p>
          </p:txBody>
        </p:sp>
      </p:grpSp>
      <p:grpSp>
        <p:nvGrpSpPr>
          <p:cNvPr id="128" name="Group 127">
            <a:extLst>
              <a:ext uri="{FF2B5EF4-FFF2-40B4-BE49-F238E27FC236}">
                <a16:creationId xmlns:a16="http://schemas.microsoft.com/office/drawing/2014/main" id="{5C780FB0-CDCD-249E-07C9-8E843CDD71B9}"/>
              </a:ext>
            </a:extLst>
          </p:cNvPr>
          <p:cNvGrpSpPr/>
          <p:nvPr/>
        </p:nvGrpSpPr>
        <p:grpSpPr>
          <a:xfrm>
            <a:off x="7608312" y="1826248"/>
            <a:ext cx="1813982" cy="215444"/>
            <a:chOff x="7626312" y="1803925"/>
            <a:chExt cx="1813982" cy="215444"/>
          </a:xfrm>
        </p:grpSpPr>
        <p:sp>
          <p:nvSpPr>
            <p:cNvPr id="224" name="Rectangle 223">
              <a:extLst>
                <a:ext uri="{FF2B5EF4-FFF2-40B4-BE49-F238E27FC236}">
                  <a16:creationId xmlns:a16="http://schemas.microsoft.com/office/drawing/2014/main" id="{8B4CD7D1-AC54-FDC5-95D2-885F62217E83}"/>
                </a:ext>
              </a:extLst>
            </p:cNvPr>
            <p:cNvSpPr>
              <a:spLocks noChangeArrowheads="1"/>
            </p:cNvSpPr>
            <p:nvPr/>
          </p:nvSpPr>
          <p:spPr bwMode="gray">
            <a:xfrm>
              <a:off x="7626312" y="1814142"/>
              <a:ext cx="199908" cy="195011"/>
            </a:xfrm>
            <a:prstGeom prst="rect">
              <a:avLst/>
            </a:prstGeom>
            <a:solidFill>
              <a:srgbClr val="969696"/>
            </a:solidFill>
            <a:ln w="12700" algn="ctr">
              <a:noFill/>
              <a:miter lim="800000"/>
              <a:headEnd/>
              <a:tailEnd/>
            </a:ln>
          </p:spPr>
          <p:txBody>
            <a:bodyPr wrap="none" lIns="72000" tIns="72000" rIns="72000" bIns="72000" anchor="ctr">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19175">
                <a:lnSpc>
                  <a:spcPct val="90000"/>
                </a:lnSpc>
                <a:spcAft>
                  <a:spcPts val="300"/>
                </a:spcAft>
                <a:buSzPct val="100000"/>
              </a:pPr>
              <a:endParaRPr lang="en-GB" sz="900" kern="1200">
                <a:solidFill>
                  <a:schemeClr val="bg1"/>
                </a:solidFill>
              </a:endParaRPr>
            </a:p>
          </p:txBody>
        </p:sp>
        <p:sp>
          <p:nvSpPr>
            <p:cNvPr id="225" name="pole tekstowe 297">
              <a:extLst>
                <a:ext uri="{FF2B5EF4-FFF2-40B4-BE49-F238E27FC236}">
                  <a16:creationId xmlns:a16="http://schemas.microsoft.com/office/drawing/2014/main" id="{FC8B1227-70DA-865C-1611-2BEE9CA9C650}"/>
                </a:ext>
              </a:extLst>
            </p:cNvPr>
            <p:cNvSpPr txBox="1"/>
            <p:nvPr/>
          </p:nvSpPr>
          <p:spPr>
            <a:xfrm>
              <a:off x="7826220" y="1803925"/>
              <a:ext cx="1614074" cy="215444"/>
            </a:xfrm>
            <a:prstGeom prst="rect">
              <a:avLst/>
            </a:prstGeom>
            <a:no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chemeClr val="bg1"/>
                  </a:solidFill>
                  <a:latin typeface="+mj-lt"/>
                  <a:ea typeface="+mn-ea"/>
                  <a:cs typeface="+mn-cs"/>
                </a:rPr>
                <a:t>System Integrations</a:t>
              </a:r>
            </a:p>
          </p:txBody>
        </p:sp>
      </p:grpSp>
      <p:grpSp>
        <p:nvGrpSpPr>
          <p:cNvPr id="129" name="Group 128">
            <a:extLst>
              <a:ext uri="{FF2B5EF4-FFF2-40B4-BE49-F238E27FC236}">
                <a16:creationId xmlns:a16="http://schemas.microsoft.com/office/drawing/2014/main" id="{6208573F-6BE3-FAA5-60D9-8169F9C6008E}"/>
              </a:ext>
            </a:extLst>
          </p:cNvPr>
          <p:cNvGrpSpPr/>
          <p:nvPr/>
        </p:nvGrpSpPr>
        <p:grpSpPr>
          <a:xfrm>
            <a:off x="4773383" y="2303692"/>
            <a:ext cx="700111" cy="430604"/>
            <a:chOff x="8238003" y="1272540"/>
            <a:chExt cx="894418" cy="549006"/>
          </a:xfrm>
          <a:solidFill>
            <a:srgbClr val="0097D9"/>
          </a:solidFill>
        </p:grpSpPr>
        <p:sp>
          <p:nvSpPr>
            <p:cNvPr id="222" name="Rectangle: Rounded Corners 17">
              <a:extLst>
                <a:ext uri="{FF2B5EF4-FFF2-40B4-BE49-F238E27FC236}">
                  <a16:creationId xmlns:a16="http://schemas.microsoft.com/office/drawing/2014/main" id="{3FEC9103-D90E-DD15-21DD-9DADE06C8EA2}"/>
                </a:ext>
              </a:extLst>
            </p:cNvPr>
            <p:cNvSpPr/>
            <p:nvPr/>
          </p:nvSpPr>
          <p:spPr>
            <a:xfrm>
              <a:off x="8238003" y="1272540"/>
              <a:ext cx="894418" cy="549006"/>
            </a:xfrm>
            <a:prstGeom prst="rect">
              <a:avLst/>
            </a:prstGeom>
            <a:grpFill/>
            <a:ln w="38100">
              <a:noFill/>
            </a:ln>
          </p:spPr>
          <p:style>
            <a:lnRef idx="2">
              <a:scrgbClr r="0" g="0" b="0"/>
            </a:lnRef>
            <a:fillRef idx="1">
              <a:scrgbClr r="0" g="0" b="0"/>
            </a:fillRef>
            <a:effectRef idx="0">
              <a:schemeClr val="accent4">
                <a:hueOff val="-1535212"/>
                <a:satOff val="-9525"/>
                <a:lumOff val="-481"/>
                <a:alphaOff val="0"/>
              </a:schemeClr>
            </a:effectRef>
            <a:fontRef idx="minor">
              <a:schemeClr val="lt1"/>
            </a:fontRef>
          </p:style>
          <p:txBody>
            <a:bodyPr/>
            <a:lstStyle/>
            <a:p>
              <a:endParaRPr lang="en-US" sz="600">
                <a:solidFill>
                  <a:schemeClr val="bg1"/>
                </a:solidFill>
              </a:endParaRPr>
            </a:p>
          </p:txBody>
        </p:sp>
        <p:sp>
          <p:nvSpPr>
            <p:cNvPr id="223" name="Rectangle: Rounded Corners 4">
              <a:extLst>
                <a:ext uri="{FF2B5EF4-FFF2-40B4-BE49-F238E27FC236}">
                  <a16:creationId xmlns:a16="http://schemas.microsoft.com/office/drawing/2014/main" id="{0F78FC34-785F-9D7B-199C-9132D99C0359}"/>
                </a:ext>
              </a:extLst>
            </p:cNvPr>
            <p:cNvSpPr txBox="1"/>
            <p:nvPr/>
          </p:nvSpPr>
          <p:spPr>
            <a:xfrm>
              <a:off x="8264803" y="1299340"/>
              <a:ext cx="840818" cy="4954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25400" rIns="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GB" sz="600" b="1" kern="1200">
                  <a:solidFill>
                    <a:schemeClr val="bg1"/>
                  </a:solidFill>
                </a:rPr>
                <a:t>General Ledger &amp; Reporting</a:t>
              </a:r>
            </a:p>
          </p:txBody>
        </p:sp>
      </p:grpSp>
      <p:grpSp>
        <p:nvGrpSpPr>
          <p:cNvPr id="130" name="Group 129">
            <a:extLst>
              <a:ext uri="{FF2B5EF4-FFF2-40B4-BE49-F238E27FC236}">
                <a16:creationId xmlns:a16="http://schemas.microsoft.com/office/drawing/2014/main" id="{D1EC0C9D-A63E-8572-3564-4ECF12107D38}"/>
              </a:ext>
            </a:extLst>
          </p:cNvPr>
          <p:cNvGrpSpPr/>
          <p:nvPr/>
        </p:nvGrpSpPr>
        <p:grpSpPr>
          <a:xfrm>
            <a:off x="5730180" y="1609937"/>
            <a:ext cx="640080" cy="345850"/>
            <a:chOff x="8284137" y="672664"/>
            <a:chExt cx="802137" cy="440947"/>
          </a:xfrm>
          <a:solidFill>
            <a:srgbClr val="213E7F"/>
          </a:solidFill>
        </p:grpSpPr>
        <p:sp>
          <p:nvSpPr>
            <p:cNvPr id="220" name="Rectangle: Rounded Corners 20">
              <a:extLst>
                <a:ext uri="{FF2B5EF4-FFF2-40B4-BE49-F238E27FC236}">
                  <a16:creationId xmlns:a16="http://schemas.microsoft.com/office/drawing/2014/main" id="{90BF6358-7159-6EE5-A48F-6E9755AB1678}"/>
                </a:ext>
              </a:extLst>
            </p:cNvPr>
            <p:cNvSpPr/>
            <p:nvPr/>
          </p:nvSpPr>
          <p:spPr>
            <a:xfrm>
              <a:off x="8284137" y="672664"/>
              <a:ext cx="802137" cy="440947"/>
            </a:xfrm>
            <a:prstGeom prst="rect">
              <a:avLst/>
            </a:prstGeom>
            <a:grpFill/>
            <a:ln>
              <a:noFill/>
            </a:ln>
          </p:spPr>
          <p:style>
            <a:lnRef idx="2">
              <a:scrgbClr r="0" g="0" b="0"/>
            </a:lnRef>
            <a:fillRef idx="1">
              <a:scrgbClr r="0" g="0" b="0"/>
            </a:fillRef>
            <a:effectRef idx="0">
              <a:schemeClr val="accent4">
                <a:hueOff val="-1919015"/>
                <a:satOff val="-11907"/>
                <a:lumOff val="-601"/>
                <a:alphaOff val="0"/>
              </a:schemeClr>
            </a:effectRef>
            <a:fontRef idx="minor">
              <a:schemeClr val="lt1"/>
            </a:fontRef>
          </p:style>
          <p:txBody>
            <a:bodyPr/>
            <a:lstStyle/>
            <a:p>
              <a:endParaRPr lang="en-US" sz="600">
                <a:solidFill>
                  <a:schemeClr val="bg1"/>
                </a:solidFill>
              </a:endParaRPr>
            </a:p>
          </p:txBody>
        </p:sp>
        <p:sp>
          <p:nvSpPr>
            <p:cNvPr id="221" name="Rectangle: Rounded Corners 6">
              <a:extLst>
                <a:ext uri="{FF2B5EF4-FFF2-40B4-BE49-F238E27FC236}">
                  <a16:creationId xmlns:a16="http://schemas.microsoft.com/office/drawing/2014/main" id="{BE783594-0D0B-DB46-1F08-90A8E8C3B9FC}"/>
                </a:ext>
              </a:extLst>
            </p:cNvPr>
            <p:cNvSpPr txBox="1"/>
            <p:nvPr/>
          </p:nvSpPr>
          <p:spPr>
            <a:xfrm>
              <a:off x="8305662" y="694189"/>
              <a:ext cx="759087"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General Ledger</a:t>
              </a:r>
              <a:endParaRPr lang="en-GB" sz="600" b="1" kern="1200">
                <a:solidFill>
                  <a:schemeClr val="bg1"/>
                </a:solidFill>
              </a:endParaRPr>
            </a:p>
          </p:txBody>
        </p:sp>
      </p:grpSp>
      <p:grpSp>
        <p:nvGrpSpPr>
          <p:cNvPr id="131" name="Group 130">
            <a:extLst>
              <a:ext uri="{FF2B5EF4-FFF2-40B4-BE49-F238E27FC236}">
                <a16:creationId xmlns:a16="http://schemas.microsoft.com/office/drawing/2014/main" id="{5B4B68E7-2CB2-330C-0C45-D8660210100C}"/>
              </a:ext>
            </a:extLst>
          </p:cNvPr>
          <p:cNvGrpSpPr/>
          <p:nvPr/>
        </p:nvGrpSpPr>
        <p:grpSpPr>
          <a:xfrm>
            <a:off x="5730180" y="2434494"/>
            <a:ext cx="640080" cy="345850"/>
            <a:chOff x="9275166" y="1124514"/>
            <a:chExt cx="645115" cy="440947"/>
          </a:xfrm>
          <a:solidFill>
            <a:srgbClr val="213E7F"/>
          </a:solidFill>
        </p:grpSpPr>
        <p:sp>
          <p:nvSpPr>
            <p:cNvPr id="218" name="Rectangle: Rounded Corners 28">
              <a:extLst>
                <a:ext uri="{FF2B5EF4-FFF2-40B4-BE49-F238E27FC236}">
                  <a16:creationId xmlns:a16="http://schemas.microsoft.com/office/drawing/2014/main" id="{8A5FE299-51ED-0734-4A39-44215832F0E3}"/>
                </a:ext>
              </a:extLst>
            </p:cNvPr>
            <p:cNvSpPr/>
            <p:nvPr/>
          </p:nvSpPr>
          <p:spPr>
            <a:xfrm>
              <a:off x="9275166" y="1124514"/>
              <a:ext cx="645115" cy="440947"/>
            </a:xfrm>
            <a:prstGeom prst="rect">
              <a:avLst/>
            </a:prstGeom>
            <a:grpFill/>
            <a:ln>
              <a:noFill/>
            </a:ln>
          </p:spPr>
          <p:style>
            <a:lnRef idx="2">
              <a:scrgbClr r="0" g="0" b="0"/>
            </a:lnRef>
            <a:fillRef idx="1">
              <a:scrgbClr r="0" g="0" b="0"/>
            </a:fillRef>
            <a:effectRef idx="0">
              <a:schemeClr val="accent4">
                <a:hueOff val="-2302818"/>
                <a:satOff val="-14288"/>
                <a:lumOff val="-721"/>
                <a:alphaOff val="0"/>
              </a:schemeClr>
            </a:effectRef>
            <a:fontRef idx="minor">
              <a:schemeClr val="lt1"/>
            </a:fontRef>
          </p:style>
          <p:txBody>
            <a:bodyPr/>
            <a:lstStyle/>
            <a:p>
              <a:endParaRPr lang="en-US" sz="600">
                <a:solidFill>
                  <a:schemeClr val="bg1"/>
                </a:solidFill>
              </a:endParaRPr>
            </a:p>
          </p:txBody>
        </p:sp>
        <p:sp>
          <p:nvSpPr>
            <p:cNvPr id="219" name="Rectangle: Rounded Corners 8">
              <a:extLst>
                <a:ext uri="{FF2B5EF4-FFF2-40B4-BE49-F238E27FC236}">
                  <a16:creationId xmlns:a16="http://schemas.microsoft.com/office/drawing/2014/main" id="{4E0CF64B-D225-022D-3ADB-196C6A3A690D}"/>
                </a:ext>
              </a:extLst>
            </p:cNvPr>
            <p:cNvSpPr txBox="1"/>
            <p:nvPr/>
          </p:nvSpPr>
          <p:spPr>
            <a:xfrm>
              <a:off x="9296691" y="1146039"/>
              <a:ext cx="602065"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Reporting</a:t>
              </a:r>
              <a:endParaRPr lang="en-US" sz="600" b="1" kern="1200">
                <a:solidFill>
                  <a:schemeClr val="bg1"/>
                </a:solidFill>
              </a:endParaRPr>
            </a:p>
          </p:txBody>
        </p:sp>
      </p:grpSp>
      <p:grpSp>
        <p:nvGrpSpPr>
          <p:cNvPr id="132" name="Group 131">
            <a:extLst>
              <a:ext uri="{FF2B5EF4-FFF2-40B4-BE49-F238E27FC236}">
                <a16:creationId xmlns:a16="http://schemas.microsoft.com/office/drawing/2014/main" id="{F52D0F4E-E1E4-8F93-103B-FA4FEF0E31E2}"/>
              </a:ext>
            </a:extLst>
          </p:cNvPr>
          <p:cNvGrpSpPr/>
          <p:nvPr/>
        </p:nvGrpSpPr>
        <p:grpSpPr>
          <a:xfrm>
            <a:off x="5730180" y="2023640"/>
            <a:ext cx="640080" cy="345850"/>
            <a:chOff x="8781635" y="1939568"/>
            <a:chExt cx="795434" cy="440947"/>
          </a:xfrm>
          <a:solidFill>
            <a:srgbClr val="213E7F"/>
          </a:solidFill>
        </p:grpSpPr>
        <p:sp>
          <p:nvSpPr>
            <p:cNvPr id="216" name="Rectangle: Rounded Corners 31">
              <a:extLst>
                <a:ext uri="{FF2B5EF4-FFF2-40B4-BE49-F238E27FC236}">
                  <a16:creationId xmlns:a16="http://schemas.microsoft.com/office/drawing/2014/main" id="{1B1721D8-AFBE-4621-CE2C-26847187E366}"/>
                </a:ext>
              </a:extLst>
            </p:cNvPr>
            <p:cNvSpPr/>
            <p:nvPr/>
          </p:nvSpPr>
          <p:spPr>
            <a:xfrm>
              <a:off x="8781635" y="1939568"/>
              <a:ext cx="795434" cy="440947"/>
            </a:xfrm>
            <a:prstGeom prst="rect">
              <a:avLst/>
            </a:prstGeom>
            <a:grpFill/>
            <a:ln>
              <a:noFill/>
            </a:ln>
          </p:spPr>
          <p:style>
            <a:lnRef idx="2">
              <a:scrgbClr r="0" g="0" b="0"/>
            </a:lnRef>
            <a:fillRef idx="1">
              <a:scrgbClr r="0" g="0" b="0"/>
            </a:fillRef>
            <a:effectRef idx="0">
              <a:schemeClr val="accent4">
                <a:hueOff val="-2686621"/>
                <a:satOff val="-16669"/>
                <a:lumOff val="-841"/>
                <a:alphaOff val="0"/>
              </a:schemeClr>
            </a:effectRef>
            <a:fontRef idx="minor">
              <a:schemeClr val="lt1"/>
            </a:fontRef>
          </p:style>
          <p:txBody>
            <a:bodyPr/>
            <a:lstStyle/>
            <a:p>
              <a:endParaRPr lang="en-US" sz="600">
                <a:solidFill>
                  <a:schemeClr val="bg1"/>
                </a:solidFill>
              </a:endParaRPr>
            </a:p>
          </p:txBody>
        </p:sp>
        <p:sp>
          <p:nvSpPr>
            <p:cNvPr id="217" name="Rectangle: Rounded Corners 10">
              <a:extLst>
                <a:ext uri="{FF2B5EF4-FFF2-40B4-BE49-F238E27FC236}">
                  <a16:creationId xmlns:a16="http://schemas.microsoft.com/office/drawing/2014/main" id="{07243408-4362-1F4D-B611-12AEB8707EF4}"/>
                </a:ext>
              </a:extLst>
            </p:cNvPr>
            <p:cNvSpPr txBox="1"/>
            <p:nvPr/>
          </p:nvSpPr>
          <p:spPr>
            <a:xfrm>
              <a:off x="8803160" y="1961093"/>
              <a:ext cx="752384"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Collections</a:t>
              </a:r>
              <a:endParaRPr lang="en-US" sz="600" b="1" kern="1200">
                <a:solidFill>
                  <a:schemeClr val="bg1"/>
                </a:solidFill>
              </a:endParaRPr>
            </a:p>
          </p:txBody>
        </p:sp>
      </p:grpSp>
      <p:grpSp>
        <p:nvGrpSpPr>
          <p:cNvPr id="133" name="Group 132">
            <a:extLst>
              <a:ext uri="{FF2B5EF4-FFF2-40B4-BE49-F238E27FC236}">
                <a16:creationId xmlns:a16="http://schemas.microsoft.com/office/drawing/2014/main" id="{7BB1BE44-A86A-9B26-2A70-186A995C570E}"/>
              </a:ext>
            </a:extLst>
          </p:cNvPr>
          <p:cNvGrpSpPr/>
          <p:nvPr/>
        </p:nvGrpSpPr>
        <p:grpSpPr>
          <a:xfrm>
            <a:off x="6667511" y="1197840"/>
            <a:ext cx="627877" cy="343286"/>
            <a:chOff x="8022252" y="1933097"/>
            <a:chExt cx="440947" cy="440947"/>
          </a:xfrm>
          <a:solidFill>
            <a:schemeClr val="accent5"/>
          </a:solidFill>
        </p:grpSpPr>
        <p:sp>
          <p:nvSpPr>
            <p:cNvPr id="214" name="Rectangle: Rounded Corners 34">
              <a:extLst>
                <a:ext uri="{FF2B5EF4-FFF2-40B4-BE49-F238E27FC236}">
                  <a16:creationId xmlns:a16="http://schemas.microsoft.com/office/drawing/2014/main" id="{8F238DCF-F1C4-FD1F-55BF-18A1B06E2B8C}"/>
                </a:ext>
              </a:extLst>
            </p:cNvPr>
            <p:cNvSpPr/>
            <p:nvPr/>
          </p:nvSpPr>
          <p:spPr>
            <a:xfrm>
              <a:off x="8022252" y="1933097"/>
              <a:ext cx="440947" cy="440947"/>
            </a:xfrm>
            <a:prstGeom prst="rect">
              <a:avLst/>
            </a:prstGeom>
            <a:grpFill/>
            <a:ln>
              <a:noFill/>
            </a:ln>
          </p:spPr>
          <p:style>
            <a:lnRef idx="2">
              <a:scrgbClr r="0" g="0" b="0"/>
            </a:lnRef>
            <a:fillRef idx="1">
              <a:scrgbClr r="0" g="0" b="0"/>
            </a:fillRef>
            <a:effectRef idx="0">
              <a:schemeClr val="accent4">
                <a:hueOff val="-3070424"/>
                <a:satOff val="-19051"/>
                <a:lumOff val="-961"/>
                <a:alphaOff val="0"/>
              </a:schemeClr>
            </a:effectRef>
            <a:fontRef idx="minor">
              <a:schemeClr val="lt1"/>
            </a:fontRef>
          </p:style>
          <p:txBody>
            <a:bodyPr/>
            <a:lstStyle/>
            <a:p>
              <a:endParaRPr lang="en-US" sz="600">
                <a:solidFill>
                  <a:schemeClr val="bg1"/>
                </a:solidFill>
              </a:endParaRPr>
            </a:p>
          </p:txBody>
        </p:sp>
        <p:sp>
          <p:nvSpPr>
            <p:cNvPr id="215" name="Rectangle: Rounded Corners 12">
              <a:extLst>
                <a:ext uri="{FF2B5EF4-FFF2-40B4-BE49-F238E27FC236}">
                  <a16:creationId xmlns:a16="http://schemas.microsoft.com/office/drawing/2014/main" id="{1ADB9D95-B542-FBE7-E41E-4F393F736211}"/>
                </a:ext>
              </a:extLst>
            </p:cNvPr>
            <p:cNvSpPr txBox="1"/>
            <p:nvPr/>
          </p:nvSpPr>
          <p:spPr>
            <a:xfrm>
              <a:off x="8043777" y="1954622"/>
              <a:ext cx="397897" cy="39789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General Ledger</a:t>
              </a:r>
              <a:endParaRPr lang="en-US" sz="600" b="1" kern="1200">
                <a:solidFill>
                  <a:schemeClr val="bg1"/>
                </a:solidFill>
              </a:endParaRPr>
            </a:p>
          </p:txBody>
        </p:sp>
      </p:grpSp>
      <p:grpSp>
        <p:nvGrpSpPr>
          <p:cNvPr id="134" name="Group 133">
            <a:extLst>
              <a:ext uri="{FF2B5EF4-FFF2-40B4-BE49-F238E27FC236}">
                <a16:creationId xmlns:a16="http://schemas.microsoft.com/office/drawing/2014/main" id="{0FB82539-30C2-B99D-CC52-74499A1FA437}"/>
              </a:ext>
            </a:extLst>
          </p:cNvPr>
          <p:cNvGrpSpPr/>
          <p:nvPr/>
        </p:nvGrpSpPr>
        <p:grpSpPr>
          <a:xfrm>
            <a:off x="6667511" y="1595540"/>
            <a:ext cx="627877" cy="345850"/>
            <a:chOff x="7584511" y="1124507"/>
            <a:chExt cx="440947" cy="440947"/>
          </a:xfrm>
          <a:solidFill>
            <a:schemeClr val="accent5"/>
          </a:solidFill>
        </p:grpSpPr>
        <p:sp>
          <p:nvSpPr>
            <p:cNvPr id="212" name="Rectangle: Rounded Corners 37">
              <a:extLst>
                <a:ext uri="{FF2B5EF4-FFF2-40B4-BE49-F238E27FC236}">
                  <a16:creationId xmlns:a16="http://schemas.microsoft.com/office/drawing/2014/main" id="{FA259356-A94B-403F-34F7-6DC986FE9ADB}"/>
                </a:ext>
              </a:extLst>
            </p:cNvPr>
            <p:cNvSpPr/>
            <p:nvPr/>
          </p:nvSpPr>
          <p:spPr>
            <a:xfrm>
              <a:off x="7584511" y="1124507"/>
              <a:ext cx="440947" cy="440947"/>
            </a:xfrm>
            <a:prstGeom prst="rect">
              <a:avLst/>
            </a:prstGeom>
            <a:grpFill/>
            <a:ln>
              <a:noFill/>
            </a:ln>
          </p:spPr>
          <p:style>
            <a:lnRef idx="2">
              <a:scrgbClr r="0" g="0" b="0"/>
            </a:lnRef>
            <a:fillRef idx="1">
              <a:scrgbClr r="0" g="0" b="0"/>
            </a:fillRef>
            <a:effectRef idx="0">
              <a:schemeClr val="accent4">
                <a:hueOff val="-3454227"/>
                <a:satOff val="-21432"/>
                <a:lumOff val="-1081"/>
                <a:alphaOff val="0"/>
              </a:schemeClr>
            </a:effectRef>
            <a:fontRef idx="minor">
              <a:schemeClr val="lt1"/>
            </a:fontRef>
          </p:style>
          <p:txBody>
            <a:bodyPr/>
            <a:lstStyle/>
            <a:p>
              <a:endParaRPr lang="en-US" sz="600">
                <a:solidFill>
                  <a:schemeClr val="bg1"/>
                </a:solidFill>
              </a:endParaRPr>
            </a:p>
          </p:txBody>
        </p:sp>
        <p:sp>
          <p:nvSpPr>
            <p:cNvPr id="213" name="Rectangle: Rounded Corners 14">
              <a:extLst>
                <a:ext uri="{FF2B5EF4-FFF2-40B4-BE49-F238E27FC236}">
                  <a16:creationId xmlns:a16="http://schemas.microsoft.com/office/drawing/2014/main" id="{CFC08506-9871-3E08-5894-A71D191024EC}"/>
                </a:ext>
              </a:extLst>
            </p:cNvPr>
            <p:cNvSpPr txBox="1"/>
            <p:nvPr/>
          </p:nvSpPr>
          <p:spPr>
            <a:xfrm>
              <a:off x="7606036" y="1146032"/>
              <a:ext cx="397897" cy="39789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kern="1200">
                  <a:solidFill>
                    <a:schemeClr val="bg1"/>
                  </a:solidFill>
                  <a:ea typeface="+mn-ea"/>
                  <a:cs typeface="+mn-cs"/>
                </a:rPr>
                <a:t>DWH</a:t>
              </a:r>
            </a:p>
          </p:txBody>
        </p:sp>
      </p:grpSp>
      <p:grpSp>
        <p:nvGrpSpPr>
          <p:cNvPr id="135" name="Group 134">
            <a:extLst>
              <a:ext uri="{FF2B5EF4-FFF2-40B4-BE49-F238E27FC236}">
                <a16:creationId xmlns:a16="http://schemas.microsoft.com/office/drawing/2014/main" id="{F1FA77B6-A18D-EC7A-0BD8-BFF819C44DE1}"/>
              </a:ext>
            </a:extLst>
          </p:cNvPr>
          <p:cNvGrpSpPr/>
          <p:nvPr/>
        </p:nvGrpSpPr>
        <p:grpSpPr>
          <a:xfrm>
            <a:off x="4773383" y="2969610"/>
            <a:ext cx="700111" cy="430604"/>
            <a:chOff x="8238003" y="1272540"/>
            <a:chExt cx="894418" cy="549006"/>
          </a:xfrm>
          <a:solidFill>
            <a:srgbClr val="0097D9"/>
          </a:solidFill>
        </p:grpSpPr>
        <p:sp>
          <p:nvSpPr>
            <p:cNvPr id="210" name="Rectangle: Rounded Corners 40">
              <a:extLst>
                <a:ext uri="{FF2B5EF4-FFF2-40B4-BE49-F238E27FC236}">
                  <a16:creationId xmlns:a16="http://schemas.microsoft.com/office/drawing/2014/main" id="{372AF63B-BA2B-252E-0F90-315E2FB577C2}"/>
                </a:ext>
              </a:extLst>
            </p:cNvPr>
            <p:cNvSpPr/>
            <p:nvPr/>
          </p:nvSpPr>
          <p:spPr>
            <a:xfrm>
              <a:off x="8238003" y="1272540"/>
              <a:ext cx="894418" cy="549006"/>
            </a:xfrm>
            <a:prstGeom prst="rect">
              <a:avLst/>
            </a:prstGeom>
            <a:grpFill/>
            <a:ln w="38100">
              <a:noFill/>
            </a:ln>
          </p:spPr>
          <p:style>
            <a:lnRef idx="2">
              <a:scrgbClr r="0" g="0" b="0"/>
            </a:lnRef>
            <a:fillRef idx="1">
              <a:scrgbClr r="0" g="0" b="0"/>
            </a:fillRef>
            <a:effectRef idx="0">
              <a:schemeClr val="accent4">
                <a:hueOff val="-1535212"/>
                <a:satOff val="-9525"/>
                <a:lumOff val="-481"/>
                <a:alphaOff val="0"/>
              </a:schemeClr>
            </a:effectRef>
            <a:fontRef idx="minor">
              <a:schemeClr val="lt1"/>
            </a:fontRef>
          </p:style>
          <p:txBody>
            <a:bodyPr/>
            <a:lstStyle/>
            <a:p>
              <a:endParaRPr lang="en-US" sz="600">
                <a:solidFill>
                  <a:schemeClr val="bg1"/>
                </a:solidFill>
              </a:endParaRPr>
            </a:p>
          </p:txBody>
        </p:sp>
        <p:sp>
          <p:nvSpPr>
            <p:cNvPr id="211" name="Rectangle: Rounded Corners 4">
              <a:extLst>
                <a:ext uri="{FF2B5EF4-FFF2-40B4-BE49-F238E27FC236}">
                  <a16:creationId xmlns:a16="http://schemas.microsoft.com/office/drawing/2014/main" id="{97EA4746-2EC7-BCD3-4879-001F9B5BA048}"/>
                </a:ext>
              </a:extLst>
            </p:cNvPr>
            <p:cNvSpPr txBox="1"/>
            <p:nvPr/>
          </p:nvSpPr>
          <p:spPr>
            <a:xfrm>
              <a:off x="8264803" y="1299340"/>
              <a:ext cx="840818" cy="4954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25400" rIns="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GB" sz="600" b="1" kern="1200">
                  <a:solidFill>
                    <a:schemeClr val="bg1"/>
                  </a:solidFill>
                </a:rPr>
                <a:t>Customer</a:t>
              </a:r>
            </a:p>
          </p:txBody>
        </p:sp>
      </p:grpSp>
      <p:grpSp>
        <p:nvGrpSpPr>
          <p:cNvPr id="136" name="Group 135">
            <a:extLst>
              <a:ext uri="{FF2B5EF4-FFF2-40B4-BE49-F238E27FC236}">
                <a16:creationId xmlns:a16="http://schemas.microsoft.com/office/drawing/2014/main" id="{7950E66E-D884-DB31-1298-0B8B4E609541}"/>
              </a:ext>
            </a:extLst>
          </p:cNvPr>
          <p:cNvGrpSpPr/>
          <p:nvPr/>
        </p:nvGrpSpPr>
        <p:grpSpPr>
          <a:xfrm>
            <a:off x="5730180" y="3082891"/>
            <a:ext cx="645463" cy="345850"/>
            <a:chOff x="8284137" y="672664"/>
            <a:chExt cx="802137" cy="440947"/>
          </a:xfrm>
          <a:solidFill>
            <a:srgbClr val="213E7F"/>
          </a:solidFill>
        </p:grpSpPr>
        <p:sp>
          <p:nvSpPr>
            <p:cNvPr id="208" name="Rectangle: Rounded Corners 45">
              <a:extLst>
                <a:ext uri="{FF2B5EF4-FFF2-40B4-BE49-F238E27FC236}">
                  <a16:creationId xmlns:a16="http://schemas.microsoft.com/office/drawing/2014/main" id="{3BBFDFB8-C6DD-015F-5547-1BD329C9AA64}"/>
                </a:ext>
              </a:extLst>
            </p:cNvPr>
            <p:cNvSpPr/>
            <p:nvPr/>
          </p:nvSpPr>
          <p:spPr>
            <a:xfrm>
              <a:off x="8284137" y="672664"/>
              <a:ext cx="802137" cy="440947"/>
            </a:xfrm>
            <a:prstGeom prst="rect">
              <a:avLst/>
            </a:prstGeom>
            <a:grpFill/>
            <a:ln>
              <a:noFill/>
            </a:ln>
          </p:spPr>
          <p:style>
            <a:lnRef idx="2">
              <a:scrgbClr r="0" g="0" b="0"/>
            </a:lnRef>
            <a:fillRef idx="1">
              <a:scrgbClr r="0" g="0" b="0"/>
            </a:fillRef>
            <a:effectRef idx="0">
              <a:schemeClr val="accent4">
                <a:hueOff val="-1919015"/>
                <a:satOff val="-11907"/>
                <a:lumOff val="-601"/>
                <a:alphaOff val="0"/>
              </a:schemeClr>
            </a:effectRef>
            <a:fontRef idx="minor">
              <a:schemeClr val="lt1"/>
            </a:fontRef>
          </p:style>
          <p:txBody>
            <a:bodyPr/>
            <a:lstStyle/>
            <a:p>
              <a:endParaRPr lang="en-US" sz="600">
                <a:solidFill>
                  <a:schemeClr val="bg1"/>
                </a:solidFill>
              </a:endParaRPr>
            </a:p>
          </p:txBody>
        </p:sp>
        <p:sp>
          <p:nvSpPr>
            <p:cNvPr id="209" name="Rectangle: Rounded Corners 6">
              <a:extLst>
                <a:ext uri="{FF2B5EF4-FFF2-40B4-BE49-F238E27FC236}">
                  <a16:creationId xmlns:a16="http://schemas.microsoft.com/office/drawing/2014/main" id="{2389D7EE-7CAB-CEF7-05BA-50212B72DF4D}"/>
                </a:ext>
              </a:extLst>
            </p:cNvPr>
            <p:cNvSpPr txBox="1"/>
            <p:nvPr/>
          </p:nvSpPr>
          <p:spPr>
            <a:xfrm>
              <a:off x="8305662" y="694189"/>
              <a:ext cx="759087"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Customer</a:t>
              </a:r>
              <a:endParaRPr lang="en-GB" sz="600" b="1" kern="1200">
                <a:solidFill>
                  <a:schemeClr val="bg1"/>
                </a:solidFill>
              </a:endParaRPr>
            </a:p>
          </p:txBody>
        </p:sp>
      </p:grpSp>
      <p:sp>
        <p:nvSpPr>
          <p:cNvPr id="207" name="Rectangle: Rounded Corners 8">
            <a:extLst>
              <a:ext uri="{FF2B5EF4-FFF2-40B4-BE49-F238E27FC236}">
                <a16:creationId xmlns:a16="http://schemas.microsoft.com/office/drawing/2014/main" id="{507EEF11-6654-2004-4E70-3CDC8BFFC83E}"/>
              </a:ext>
            </a:extLst>
          </p:cNvPr>
          <p:cNvSpPr txBox="1"/>
          <p:nvPr/>
        </p:nvSpPr>
        <p:spPr>
          <a:xfrm>
            <a:off x="5735134" y="3515383"/>
            <a:ext cx="645463" cy="345850"/>
          </a:xfrm>
          <a:prstGeom prst="rect">
            <a:avLst/>
          </a:prstGeom>
          <a:solidFill>
            <a:srgbClr val="213E7F"/>
          </a:solid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Risk</a:t>
            </a:r>
            <a:endParaRPr lang="en-US" sz="600" b="1" kern="1200">
              <a:solidFill>
                <a:schemeClr val="bg1"/>
              </a:solidFill>
            </a:endParaRPr>
          </a:p>
        </p:txBody>
      </p:sp>
      <p:grpSp>
        <p:nvGrpSpPr>
          <p:cNvPr id="138" name="Group 137">
            <a:extLst>
              <a:ext uri="{FF2B5EF4-FFF2-40B4-BE49-F238E27FC236}">
                <a16:creationId xmlns:a16="http://schemas.microsoft.com/office/drawing/2014/main" id="{F4994223-3C4C-E5E8-5C18-AA3342B34B16}"/>
              </a:ext>
            </a:extLst>
          </p:cNvPr>
          <p:cNvGrpSpPr/>
          <p:nvPr/>
        </p:nvGrpSpPr>
        <p:grpSpPr>
          <a:xfrm>
            <a:off x="2925104" y="2305420"/>
            <a:ext cx="700111" cy="430604"/>
            <a:chOff x="8238003" y="1272540"/>
            <a:chExt cx="894418" cy="549006"/>
          </a:xfrm>
          <a:solidFill>
            <a:srgbClr val="0097D9"/>
          </a:solidFill>
        </p:grpSpPr>
        <p:sp>
          <p:nvSpPr>
            <p:cNvPr id="204" name="Rectangle: Rounded Corners 52">
              <a:extLst>
                <a:ext uri="{FF2B5EF4-FFF2-40B4-BE49-F238E27FC236}">
                  <a16:creationId xmlns:a16="http://schemas.microsoft.com/office/drawing/2014/main" id="{E16BC99B-F6A9-10E0-5FC1-7F6EFBFB8D77}"/>
                </a:ext>
              </a:extLst>
            </p:cNvPr>
            <p:cNvSpPr/>
            <p:nvPr/>
          </p:nvSpPr>
          <p:spPr>
            <a:xfrm>
              <a:off x="8238003" y="1272540"/>
              <a:ext cx="894418" cy="549006"/>
            </a:xfrm>
            <a:prstGeom prst="rect">
              <a:avLst/>
            </a:prstGeom>
            <a:grpFill/>
            <a:ln w="38100">
              <a:noFill/>
            </a:ln>
          </p:spPr>
          <p:style>
            <a:lnRef idx="2">
              <a:scrgbClr r="0" g="0" b="0"/>
            </a:lnRef>
            <a:fillRef idx="1">
              <a:scrgbClr r="0" g="0" b="0"/>
            </a:fillRef>
            <a:effectRef idx="0">
              <a:schemeClr val="accent4">
                <a:hueOff val="-1535212"/>
                <a:satOff val="-9525"/>
                <a:lumOff val="-481"/>
                <a:alphaOff val="0"/>
              </a:schemeClr>
            </a:effectRef>
            <a:fontRef idx="minor">
              <a:schemeClr val="lt1"/>
            </a:fontRef>
          </p:style>
          <p:txBody>
            <a:bodyPr/>
            <a:lstStyle/>
            <a:p>
              <a:endParaRPr lang="en-US" sz="600">
                <a:solidFill>
                  <a:schemeClr val="bg1"/>
                </a:solidFill>
              </a:endParaRPr>
            </a:p>
          </p:txBody>
        </p:sp>
        <p:sp>
          <p:nvSpPr>
            <p:cNvPr id="205" name="Rectangle: Rounded Corners 4">
              <a:extLst>
                <a:ext uri="{FF2B5EF4-FFF2-40B4-BE49-F238E27FC236}">
                  <a16:creationId xmlns:a16="http://schemas.microsoft.com/office/drawing/2014/main" id="{D9DF3422-E0C1-B399-B965-92C42AFBB0DE}"/>
                </a:ext>
              </a:extLst>
            </p:cNvPr>
            <p:cNvSpPr txBox="1"/>
            <p:nvPr/>
          </p:nvSpPr>
          <p:spPr>
            <a:xfrm>
              <a:off x="8264803" y="1299340"/>
              <a:ext cx="840818" cy="4954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25400" rIns="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GB" sz="600" b="1" kern="1200">
                  <a:solidFill>
                    <a:schemeClr val="bg1"/>
                  </a:solidFill>
                </a:rPr>
                <a:t>Loan Origination</a:t>
              </a:r>
            </a:p>
          </p:txBody>
        </p:sp>
      </p:grpSp>
      <p:grpSp>
        <p:nvGrpSpPr>
          <p:cNvPr id="139" name="Group 138">
            <a:extLst>
              <a:ext uri="{FF2B5EF4-FFF2-40B4-BE49-F238E27FC236}">
                <a16:creationId xmlns:a16="http://schemas.microsoft.com/office/drawing/2014/main" id="{C59719D7-768B-6AD6-B147-776218A1FAE3}"/>
              </a:ext>
            </a:extLst>
          </p:cNvPr>
          <p:cNvGrpSpPr/>
          <p:nvPr/>
        </p:nvGrpSpPr>
        <p:grpSpPr>
          <a:xfrm>
            <a:off x="2925814" y="2945293"/>
            <a:ext cx="700111" cy="430604"/>
            <a:chOff x="8238003" y="1272540"/>
            <a:chExt cx="894418" cy="549006"/>
          </a:xfrm>
          <a:solidFill>
            <a:srgbClr val="0097D9"/>
          </a:solidFill>
        </p:grpSpPr>
        <p:sp>
          <p:nvSpPr>
            <p:cNvPr id="202" name="Rectangle: Rounded Corners 55">
              <a:extLst>
                <a:ext uri="{FF2B5EF4-FFF2-40B4-BE49-F238E27FC236}">
                  <a16:creationId xmlns:a16="http://schemas.microsoft.com/office/drawing/2014/main" id="{0C3FCA48-3E1D-A502-0E83-BC70C776D498}"/>
                </a:ext>
              </a:extLst>
            </p:cNvPr>
            <p:cNvSpPr/>
            <p:nvPr/>
          </p:nvSpPr>
          <p:spPr>
            <a:xfrm>
              <a:off x="8238003" y="1272540"/>
              <a:ext cx="894418" cy="549006"/>
            </a:xfrm>
            <a:prstGeom prst="rect">
              <a:avLst/>
            </a:prstGeom>
            <a:grpFill/>
            <a:ln w="38100">
              <a:noFill/>
            </a:ln>
          </p:spPr>
          <p:style>
            <a:lnRef idx="2">
              <a:scrgbClr r="0" g="0" b="0"/>
            </a:lnRef>
            <a:fillRef idx="1">
              <a:scrgbClr r="0" g="0" b="0"/>
            </a:fillRef>
            <a:effectRef idx="0">
              <a:schemeClr val="accent4">
                <a:hueOff val="-1535212"/>
                <a:satOff val="-9525"/>
                <a:lumOff val="-481"/>
                <a:alphaOff val="0"/>
              </a:schemeClr>
            </a:effectRef>
            <a:fontRef idx="minor">
              <a:schemeClr val="lt1"/>
            </a:fontRef>
          </p:style>
          <p:txBody>
            <a:bodyPr/>
            <a:lstStyle/>
            <a:p>
              <a:endParaRPr lang="en-US" sz="600">
                <a:solidFill>
                  <a:schemeClr val="bg1"/>
                </a:solidFill>
              </a:endParaRPr>
            </a:p>
          </p:txBody>
        </p:sp>
        <p:sp>
          <p:nvSpPr>
            <p:cNvPr id="203" name="Rectangle: Rounded Corners 4">
              <a:extLst>
                <a:ext uri="{FF2B5EF4-FFF2-40B4-BE49-F238E27FC236}">
                  <a16:creationId xmlns:a16="http://schemas.microsoft.com/office/drawing/2014/main" id="{C9115FCA-CEF8-6368-352C-4C79E09B0224}"/>
                </a:ext>
              </a:extLst>
            </p:cNvPr>
            <p:cNvSpPr txBox="1"/>
            <p:nvPr/>
          </p:nvSpPr>
          <p:spPr>
            <a:xfrm>
              <a:off x="8264803" y="1299340"/>
              <a:ext cx="840818" cy="4954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25400" rIns="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GB" sz="600" b="1" kern="1200">
                  <a:solidFill>
                    <a:schemeClr val="bg1"/>
                  </a:solidFill>
                </a:rPr>
                <a:t>Payments</a:t>
              </a:r>
            </a:p>
          </p:txBody>
        </p:sp>
      </p:grpSp>
      <p:grpSp>
        <p:nvGrpSpPr>
          <p:cNvPr id="140" name="Group 139">
            <a:extLst>
              <a:ext uri="{FF2B5EF4-FFF2-40B4-BE49-F238E27FC236}">
                <a16:creationId xmlns:a16="http://schemas.microsoft.com/office/drawing/2014/main" id="{428BCCCF-90D4-0B21-551E-3504F9907F9F}"/>
              </a:ext>
            </a:extLst>
          </p:cNvPr>
          <p:cNvGrpSpPr/>
          <p:nvPr/>
        </p:nvGrpSpPr>
        <p:grpSpPr>
          <a:xfrm>
            <a:off x="2022685" y="1605203"/>
            <a:ext cx="645463" cy="345850"/>
            <a:chOff x="8284137" y="672664"/>
            <a:chExt cx="802137" cy="440947"/>
          </a:xfrm>
          <a:solidFill>
            <a:srgbClr val="213E7F"/>
          </a:solidFill>
        </p:grpSpPr>
        <p:sp>
          <p:nvSpPr>
            <p:cNvPr id="200" name="Rectangle: Rounded Corners 58">
              <a:extLst>
                <a:ext uri="{FF2B5EF4-FFF2-40B4-BE49-F238E27FC236}">
                  <a16:creationId xmlns:a16="http://schemas.microsoft.com/office/drawing/2014/main" id="{087C42C3-3A70-5742-B86A-EECBEE97776E}"/>
                </a:ext>
              </a:extLst>
            </p:cNvPr>
            <p:cNvSpPr/>
            <p:nvPr/>
          </p:nvSpPr>
          <p:spPr>
            <a:xfrm>
              <a:off x="8284137" y="672664"/>
              <a:ext cx="802137" cy="440947"/>
            </a:xfrm>
            <a:prstGeom prst="rect">
              <a:avLst/>
            </a:prstGeom>
            <a:grpFill/>
            <a:ln>
              <a:noFill/>
            </a:ln>
          </p:spPr>
          <p:style>
            <a:lnRef idx="2">
              <a:scrgbClr r="0" g="0" b="0"/>
            </a:lnRef>
            <a:fillRef idx="1">
              <a:scrgbClr r="0" g="0" b="0"/>
            </a:fillRef>
            <a:effectRef idx="0">
              <a:schemeClr val="accent4">
                <a:hueOff val="-1919015"/>
                <a:satOff val="-11907"/>
                <a:lumOff val="-601"/>
                <a:alphaOff val="0"/>
              </a:schemeClr>
            </a:effectRef>
            <a:fontRef idx="minor">
              <a:schemeClr val="lt1"/>
            </a:fontRef>
          </p:style>
          <p:txBody>
            <a:bodyPr/>
            <a:lstStyle/>
            <a:p>
              <a:endParaRPr lang="en-US" sz="600">
                <a:solidFill>
                  <a:schemeClr val="bg1"/>
                </a:solidFill>
              </a:endParaRPr>
            </a:p>
          </p:txBody>
        </p:sp>
        <p:sp>
          <p:nvSpPr>
            <p:cNvPr id="201" name="Rectangle: Rounded Corners 6">
              <a:extLst>
                <a:ext uri="{FF2B5EF4-FFF2-40B4-BE49-F238E27FC236}">
                  <a16:creationId xmlns:a16="http://schemas.microsoft.com/office/drawing/2014/main" id="{8EAD74BF-6F4B-06D8-6E7D-2A79BDB22ADE}"/>
                </a:ext>
              </a:extLst>
            </p:cNvPr>
            <p:cNvSpPr txBox="1"/>
            <p:nvPr/>
          </p:nvSpPr>
          <p:spPr>
            <a:xfrm>
              <a:off x="8305662" y="694189"/>
              <a:ext cx="759087"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a:solidFill>
                    <a:schemeClr val="bg1"/>
                  </a:solidFill>
                </a:rPr>
                <a:t>Loan Origination</a:t>
              </a:r>
              <a:endParaRPr lang="en-GB" sz="600" b="1" kern="1200">
                <a:solidFill>
                  <a:schemeClr val="bg1"/>
                </a:solidFill>
              </a:endParaRPr>
            </a:p>
          </p:txBody>
        </p:sp>
      </p:grpSp>
      <p:grpSp>
        <p:nvGrpSpPr>
          <p:cNvPr id="141" name="Group 140">
            <a:extLst>
              <a:ext uri="{FF2B5EF4-FFF2-40B4-BE49-F238E27FC236}">
                <a16:creationId xmlns:a16="http://schemas.microsoft.com/office/drawing/2014/main" id="{480C1B33-4C92-A3B5-37BC-334D2279860C}"/>
              </a:ext>
            </a:extLst>
          </p:cNvPr>
          <p:cNvGrpSpPr/>
          <p:nvPr/>
        </p:nvGrpSpPr>
        <p:grpSpPr>
          <a:xfrm>
            <a:off x="2018000" y="2429760"/>
            <a:ext cx="645463" cy="345850"/>
            <a:chOff x="9275166" y="1124514"/>
            <a:chExt cx="645115" cy="440947"/>
          </a:xfrm>
          <a:solidFill>
            <a:srgbClr val="213E7F"/>
          </a:solidFill>
        </p:grpSpPr>
        <p:sp>
          <p:nvSpPr>
            <p:cNvPr id="198" name="Rectangle: Rounded Corners 61">
              <a:extLst>
                <a:ext uri="{FF2B5EF4-FFF2-40B4-BE49-F238E27FC236}">
                  <a16:creationId xmlns:a16="http://schemas.microsoft.com/office/drawing/2014/main" id="{BF0481CE-F6AF-1788-1551-E6EDBE4974F4}"/>
                </a:ext>
              </a:extLst>
            </p:cNvPr>
            <p:cNvSpPr/>
            <p:nvPr/>
          </p:nvSpPr>
          <p:spPr>
            <a:xfrm>
              <a:off x="9275166" y="1124514"/>
              <a:ext cx="645115" cy="440947"/>
            </a:xfrm>
            <a:prstGeom prst="rect">
              <a:avLst/>
            </a:prstGeom>
            <a:grpFill/>
            <a:ln>
              <a:noFill/>
            </a:ln>
          </p:spPr>
          <p:style>
            <a:lnRef idx="2">
              <a:scrgbClr r="0" g="0" b="0"/>
            </a:lnRef>
            <a:fillRef idx="1">
              <a:scrgbClr r="0" g="0" b="0"/>
            </a:fillRef>
            <a:effectRef idx="0">
              <a:schemeClr val="accent4">
                <a:hueOff val="-2302818"/>
                <a:satOff val="-14288"/>
                <a:lumOff val="-721"/>
                <a:alphaOff val="0"/>
              </a:schemeClr>
            </a:effectRef>
            <a:fontRef idx="minor">
              <a:schemeClr val="lt1"/>
            </a:fontRef>
          </p:style>
          <p:txBody>
            <a:bodyPr/>
            <a:lstStyle/>
            <a:p>
              <a:endParaRPr lang="en-US" sz="600">
                <a:solidFill>
                  <a:schemeClr val="bg1"/>
                </a:solidFill>
              </a:endParaRPr>
            </a:p>
          </p:txBody>
        </p:sp>
        <p:sp>
          <p:nvSpPr>
            <p:cNvPr id="199" name="Rectangle: Rounded Corners 8">
              <a:extLst>
                <a:ext uri="{FF2B5EF4-FFF2-40B4-BE49-F238E27FC236}">
                  <a16:creationId xmlns:a16="http://schemas.microsoft.com/office/drawing/2014/main" id="{33419948-5236-3094-DF7F-34FD6CF64470}"/>
                </a:ext>
              </a:extLst>
            </p:cNvPr>
            <p:cNvSpPr txBox="1"/>
            <p:nvPr/>
          </p:nvSpPr>
          <p:spPr>
            <a:xfrm>
              <a:off x="9296691" y="1146039"/>
              <a:ext cx="602065"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Channel</a:t>
              </a:r>
              <a:endParaRPr lang="en-US" sz="600" b="1" kern="1200">
                <a:solidFill>
                  <a:schemeClr val="bg1"/>
                </a:solidFill>
              </a:endParaRPr>
            </a:p>
          </p:txBody>
        </p:sp>
      </p:grpSp>
      <p:grpSp>
        <p:nvGrpSpPr>
          <p:cNvPr id="142" name="Group 141">
            <a:extLst>
              <a:ext uri="{FF2B5EF4-FFF2-40B4-BE49-F238E27FC236}">
                <a16:creationId xmlns:a16="http://schemas.microsoft.com/office/drawing/2014/main" id="{537523F7-31CF-3D42-36F7-31AEAEF08FFA}"/>
              </a:ext>
            </a:extLst>
          </p:cNvPr>
          <p:cNvGrpSpPr/>
          <p:nvPr/>
        </p:nvGrpSpPr>
        <p:grpSpPr>
          <a:xfrm>
            <a:off x="2019419" y="2018905"/>
            <a:ext cx="648730" cy="345850"/>
            <a:chOff x="8781635" y="1939568"/>
            <a:chExt cx="795434" cy="440947"/>
          </a:xfrm>
          <a:solidFill>
            <a:srgbClr val="213E7F"/>
          </a:solidFill>
        </p:grpSpPr>
        <p:sp>
          <p:nvSpPr>
            <p:cNvPr id="196" name="Rectangle: Rounded Corners 128">
              <a:extLst>
                <a:ext uri="{FF2B5EF4-FFF2-40B4-BE49-F238E27FC236}">
                  <a16:creationId xmlns:a16="http://schemas.microsoft.com/office/drawing/2014/main" id="{6DBC9350-F640-12FD-6D66-88BC96EC5979}"/>
                </a:ext>
              </a:extLst>
            </p:cNvPr>
            <p:cNvSpPr/>
            <p:nvPr/>
          </p:nvSpPr>
          <p:spPr>
            <a:xfrm>
              <a:off x="8781635" y="1939568"/>
              <a:ext cx="795434" cy="440947"/>
            </a:xfrm>
            <a:prstGeom prst="rect">
              <a:avLst/>
            </a:prstGeom>
            <a:grpFill/>
            <a:ln>
              <a:noFill/>
            </a:ln>
          </p:spPr>
          <p:style>
            <a:lnRef idx="2">
              <a:scrgbClr r="0" g="0" b="0"/>
            </a:lnRef>
            <a:fillRef idx="1">
              <a:scrgbClr r="0" g="0" b="0"/>
            </a:fillRef>
            <a:effectRef idx="0">
              <a:schemeClr val="accent4">
                <a:hueOff val="-2686621"/>
                <a:satOff val="-16669"/>
                <a:lumOff val="-841"/>
                <a:alphaOff val="0"/>
              </a:schemeClr>
            </a:effectRef>
            <a:fontRef idx="minor">
              <a:schemeClr val="lt1"/>
            </a:fontRef>
          </p:style>
          <p:txBody>
            <a:bodyPr/>
            <a:lstStyle/>
            <a:p>
              <a:endParaRPr lang="en-US" sz="600">
                <a:solidFill>
                  <a:schemeClr val="bg1"/>
                </a:solidFill>
              </a:endParaRPr>
            </a:p>
          </p:txBody>
        </p:sp>
        <p:sp>
          <p:nvSpPr>
            <p:cNvPr id="197" name="Rectangle: Rounded Corners 10">
              <a:extLst>
                <a:ext uri="{FF2B5EF4-FFF2-40B4-BE49-F238E27FC236}">
                  <a16:creationId xmlns:a16="http://schemas.microsoft.com/office/drawing/2014/main" id="{9A6731E8-3428-A879-70A8-A1DE776F0494}"/>
                </a:ext>
              </a:extLst>
            </p:cNvPr>
            <p:cNvSpPr txBox="1"/>
            <p:nvPr/>
          </p:nvSpPr>
          <p:spPr>
            <a:xfrm>
              <a:off x="8803160" y="1961093"/>
              <a:ext cx="752384"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44500">
                <a:lnSpc>
                  <a:spcPct val="90000"/>
                </a:lnSpc>
                <a:spcBef>
                  <a:spcPct val="0"/>
                </a:spcBef>
                <a:spcAft>
                  <a:spcPct val="35000"/>
                </a:spcAft>
              </a:pPr>
              <a:r>
                <a:rPr lang="en-US" sz="600" b="1" i="0" u="none" kern="1200">
                  <a:solidFill>
                    <a:schemeClr val="bg1"/>
                  </a:solidFill>
                </a:rPr>
                <a:t>Document management</a:t>
              </a:r>
              <a:endParaRPr lang="en-US" sz="600" b="1" kern="1200">
                <a:solidFill>
                  <a:schemeClr val="bg1"/>
                </a:solidFill>
              </a:endParaRPr>
            </a:p>
          </p:txBody>
        </p:sp>
      </p:grpSp>
      <p:sp>
        <p:nvSpPr>
          <p:cNvPr id="186" name="Rectangle: Rounded Corners 143">
            <a:extLst>
              <a:ext uri="{FF2B5EF4-FFF2-40B4-BE49-F238E27FC236}">
                <a16:creationId xmlns:a16="http://schemas.microsoft.com/office/drawing/2014/main" id="{91489259-4964-C789-C6CC-B9A51F9BC984}"/>
              </a:ext>
            </a:extLst>
          </p:cNvPr>
          <p:cNvSpPr/>
          <p:nvPr/>
        </p:nvSpPr>
        <p:spPr>
          <a:xfrm>
            <a:off x="1075396" y="1976246"/>
            <a:ext cx="609157" cy="345850"/>
          </a:xfrm>
          <a:prstGeom prst="rect">
            <a:avLst/>
          </a:prstGeom>
          <a:solidFill>
            <a:schemeClr val="accent5"/>
          </a:solidFill>
          <a:ln>
            <a:noFill/>
          </a:ln>
        </p:spPr>
        <p:style>
          <a:lnRef idx="2">
            <a:scrgbClr r="0" g="0" b="0"/>
          </a:lnRef>
          <a:fillRef idx="1">
            <a:scrgbClr r="0" g="0" b="0"/>
          </a:fillRef>
          <a:effectRef idx="0">
            <a:schemeClr val="accent4">
              <a:hueOff val="-3454227"/>
              <a:satOff val="-21432"/>
              <a:lumOff val="-1081"/>
              <a:alphaOff val="0"/>
            </a:schemeClr>
          </a:effectRef>
          <a:fontRef idx="minor">
            <a:schemeClr val="lt1"/>
          </a:fontRef>
        </p:style>
        <p:txBody>
          <a:bodyPr lIns="36000" rIns="36000" anchor="ctr"/>
          <a:lstStyle/>
          <a:p>
            <a:pPr algn="ctr"/>
            <a:r>
              <a:rPr lang="en-US" sz="600" b="1">
                <a:solidFill>
                  <a:schemeClr val="bg1"/>
                </a:solidFill>
              </a:rPr>
              <a:t>Process Management</a:t>
            </a:r>
          </a:p>
        </p:txBody>
      </p:sp>
      <p:sp>
        <p:nvSpPr>
          <p:cNvPr id="187" name="Rectangle: Rounded Corners 14">
            <a:extLst>
              <a:ext uri="{FF2B5EF4-FFF2-40B4-BE49-F238E27FC236}">
                <a16:creationId xmlns:a16="http://schemas.microsoft.com/office/drawing/2014/main" id="{76F6995C-6B1F-279D-D9B1-3F0A41B37410}"/>
              </a:ext>
            </a:extLst>
          </p:cNvPr>
          <p:cNvSpPr txBox="1"/>
          <p:nvPr/>
        </p:nvSpPr>
        <p:spPr>
          <a:xfrm>
            <a:off x="1077069" y="2429760"/>
            <a:ext cx="611593" cy="31208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kern="1200">
                <a:solidFill>
                  <a:schemeClr val="bg1"/>
                </a:solidFill>
                <a:ea typeface="+mn-ea"/>
                <a:cs typeface="+mn-cs"/>
              </a:rPr>
              <a:t>DMS</a:t>
            </a:r>
          </a:p>
        </p:txBody>
      </p:sp>
      <p:grpSp>
        <p:nvGrpSpPr>
          <p:cNvPr id="148" name="Group 147">
            <a:extLst>
              <a:ext uri="{FF2B5EF4-FFF2-40B4-BE49-F238E27FC236}">
                <a16:creationId xmlns:a16="http://schemas.microsoft.com/office/drawing/2014/main" id="{174B75AC-EEAD-0C65-BAA1-FA7F71A8DD57}"/>
              </a:ext>
            </a:extLst>
          </p:cNvPr>
          <p:cNvGrpSpPr/>
          <p:nvPr/>
        </p:nvGrpSpPr>
        <p:grpSpPr>
          <a:xfrm>
            <a:off x="3849243" y="1818642"/>
            <a:ext cx="700111" cy="430604"/>
            <a:chOff x="8238003" y="1272540"/>
            <a:chExt cx="894418" cy="549006"/>
          </a:xfrm>
          <a:solidFill>
            <a:srgbClr val="0097D9"/>
          </a:solidFill>
        </p:grpSpPr>
        <p:sp>
          <p:nvSpPr>
            <p:cNvPr id="184" name="Rectangle: Rounded Corners 146">
              <a:extLst>
                <a:ext uri="{FF2B5EF4-FFF2-40B4-BE49-F238E27FC236}">
                  <a16:creationId xmlns:a16="http://schemas.microsoft.com/office/drawing/2014/main" id="{E54DF2DC-E13A-9BD7-99DD-798BBD6361CD}"/>
                </a:ext>
              </a:extLst>
            </p:cNvPr>
            <p:cNvSpPr/>
            <p:nvPr/>
          </p:nvSpPr>
          <p:spPr>
            <a:xfrm>
              <a:off x="8238003" y="1272540"/>
              <a:ext cx="894418" cy="549006"/>
            </a:xfrm>
            <a:prstGeom prst="rect">
              <a:avLst/>
            </a:prstGeom>
            <a:grpFill/>
            <a:ln w="38100">
              <a:noFill/>
            </a:ln>
          </p:spPr>
          <p:style>
            <a:lnRef idx="2">
              <a:scrgbClr r="0" g="0" b="0"/>
            </a:lnRef>
            <a:fillRef idx="1">
              <a:scrgbClr r="0" g="0" b="0"/>
            </a:fillRef>
            <a:effectRef idx="0">
              <a:schemeClr val="accent4">
                <a:hueOff val="-1535212"/>
                <a:satOff val="-9525"/>
                <a:lumOff val="-481"/>
                <a:alphaOff val="0"/>
              </a:schemeClr>
            </a:effectRef>
            <a:fontRef idx="minor">
              <a:schemeClr val="lt1"/>
            </a:fontRef>
          </p:style>
          <p:txBody>
            <a:bodyPr/>
            <a:lstStyle/>
            <a:p>
              <a:endParaRPr lang="en-US" sz="600">
                <a:solidFill>
                  <a:schemeClr val="bg1"/>
                </a:solidFill>
              </a:endParaRPr>
            </a:p>
          </p:txBody>
        </p:sp>
        <p:sp>
          <p:nvSpPr>
            <p:cNvPr id="185" name="Rectangle: Rounded Corners 4">
              <a:extLst>
                <a:ext uri="{FF2B5EF4-FFF2-40B4-BE49-F238E27FC236}">
                  <a16:creationId xmlns:a16="http://schemas.microsoft.com/office/drawing/2014/main" id="{5CB08ADE-6B31-A1AA-9A75-D895A35EB800}"/>
                </a:ext>
              </a:extLst>
            </p:cNvPr>
            <p:cNvSpPr txBox="1"/>
            <p:nvPr/>
          </p:nvSpPr>
          <p:spPr>
            <a:xfrm>
              <a:off x="8264803" y="1299340"/>
              <a:ext cx="840818" cy="4954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25400" rIns="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GB" sz="600" b="1" kern="1200">
                  <a:solidFill>
                    <a:schemeClr val="bg1"/>
                  </a:solidFill>
                </a:rPr>
                <a:t>Unsecured Lending</a:t>
              </a:r>
            </a:p>
          </p:txBody>
        </p:sp>
      </p:grpSp>
      <p:sp>
        <p:nvSpPr>
          <p:cNvPr id="149" name="Rectangle: Rounded Corners 149">
            <a:extLst>
              <a:ext uri="{FF2B5EF4-FFF2-40B4-BE49-F238E27FC236}">
                <a16:creationId xmlns:a16="http://schemas.microsoft.com/office/drawing/2014/main" id="{D4676849-4CB7-BB2C-2AAA-F7190E89FE55}"/>
              </a:ext>
            </a:extLst>
          </p:cNvPr>
          <p:cNvSpPr/>
          <p:nvPr/>
        </p:nvSpPr>
        <p:spPr>
          <a:xfrm>
            <a:off x="3387527" y="1373498"/>
            <a:ext cx="627878" cy="345850"/>
          </a:xfrm>
          <a:prstGeom prst="rect">
            <a:avLst/>
          </a:prstGeom>
          <a:solidFill>
            <a:srgbClr val="213E7F"/>
          </a:solidFill>
          <a:ln>
            <a:noFill/>
          </a:ln>
        </p:spPr>
        <p:style>
          <a:lnRef idx="2">
            <a:scrgbClr r="0" g="0" b="0"/>
          </a:lnRef>
          <a:fillRef idx="1">
            <a:scrgbClr r="0" g="0" b="0"/>
          </a:fillRef>
          <a:effectRef idx="0">
            <a:schemeClr val="accent4">
              <a:hueOff val="-1919015"/>
              <a:satOff val="-11907"/>
              <a:lumOff val="-601"/>
              <a:alphaOff val="0"/>
            </a:schemeClr>
          </a:effectRef>
          <a:fontRef idx="minor">
            <a:schemeClr val="lt1"/>
          </a:fontRef>
        </p:style>
        <p:txBody>
          <a:bodyPr lIns="0" rIns="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600" b="1">
                <a:solidFill>
                  <a:schemeClr val="bg1"/>
                </a:solidFill>
              </a:rPr>
              <a:t>PPI</a:t>
            </a:r>
          </a:p>
        </p:txBody>
      </p:sp>
      <p:grpSp>
        <p:nvGrpSpPr>
          <p:cNvPr id="150" name="Group 149">
            <a:extLst>
              <a:ext uri="{FF2B5EF4-FFF2-40B4-BE49-F238E27FC236}">
                <a16:creationId xmlns:a16="http://schemas.microsoft.com/office/drawing/2014/main" id="{626FCACE-E755-A72F-3842-28A82446834F}"/>
              </a:ext>
            </a:extLst>
          </p:cNvPr>
          <p:cNvGrpSpPr/>
          <p:nvPr/>
        </p:nvGrpSpPr>
        <p:grpSpPr>
          <a:xfrm>
            <a:off x="4384796" y="1368200"/>
            <a:ext cx="627878" cy="345850"/>
            <a:chOff x="8284137" y="672664"/>
            <a:chExt cx="802137" cy="440947"/>
          </a:xfrm>
          <a:solidFill>
            <a:srgbClr val="213E7F"/>
          </a:solidFill>
        </p:grpSpPr>
        <p:sp>
          <p:nvSpPr>
            <p:cNvPr id="182" name="Rectangle: Rounded Corners 152">
              <a:extLst>
                <a:ext uri="{FF2B5EF4-FFF2-40B4-BE49-F238E27FC236}">
                  <a16:creationId xmlns:a16="http://schemas.microsoft.com/office/drawing/2014/main" id="{C850750E-DEDD-E440-A979-EEA55AC98E5F}"/>
                </a:ext>
              </a:extLst>
            </p:cNvPr>
            <p:cNvSpPr/>
            <p:nvPr/>
          </p:nvSpPr>
          <p:spPr>
            <a:xfrm>
              <a:off x="8284137" y="672664"/>
              <a:ext cx="802137" cy="440947"/>
            </a:xfrm>
            <a:prstGeom prst="rect">
              <a:avLst/>
            </a:prstGeom>
            <a:grpFill/>
            <a:ln>
              <a:noFill/>
            </a:ln>
          </p:spPr>
          <p:style>
            <a:lnRef idx="2">
              <a:scrgbClr r="0" g="0" b="0"/>
            </a:lnRef>
            <a:fillRef idx="1">
              <a:scrgbClr r="0" g="0" b="0"/>
            </a:fillRef>
            <a:effectRef idx="0">
              <a:schemeClr val="accent4">
                <a:hueOff val="-1919015"/>
                <a:satOff val="-11907"/>
                <a:lumOff val="-601"/>
                <a:alphaOff val="0"/>
              </a:schemeClr>
            </a:effectRef>
            <a:fontRef idx="minor">
              <a:schemeClr val="lt1"/>
            </a:fontRef>
          </p:style>
          <p:txBody>
            <a:bodyPr/>
            <a:lstStyle/>
            <a:p>
              <a:endParaRPr lang="en-US" sz="600">
                <a:solidFill>
                  <a:schemeClr val="bg1"/>
                </a:solidFill>
              </a:endParaRPr>
            </a:p>
          </p:txBody>
        </p:sp>
        <p:sp>
          <p:nvSpPr>
            <p:cNvPr id="183" name="Rectangle: Rounded Corners 6">
              <a:extLst>
                <a:ext uri="{FF2B5EF4-FFF2-40B4-BE49-F238E27FC236}">
                  <a16:creationId xmlns:a16="http://schemas.microsoft.com/office/drawing/2014/main" id="{7D9C1516-1B75-DEF4-9DAB-53B7E84E8C45}"/>
                </a:ext>
              </a:extLst>
            </p:cNvPr>
            <p:cNvSpPr txBox="1"/>
            <p:nvPr/>
          </p:nvSpPr>
          <p:spPr>
            <a:xfrm>
              <a:off x="8305662" y="694189"/>
              <a:ext cx="759087"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Lending</a:t>
              </a:r>
              <a:endParaRPr lang="en-GB" sz="600" b="1" kern="1200">
                <a:solidFill>
                  <a:schemeClr val="bg1"/>
                </a:solidFill>
              </a:endParaRPr>
            </a:p>
          </p:txBody>
        </p:sp>
      </p:grpSp>
      <p:grpSp>
        <p:nvGrpSpPr>
          <p:cNvPr id="151" name="Group 150">
            <a:extLst>
              <a:ext uri="{FF2B5EF4-FFF2-40B4-BE49-F238E27FC236}">
                <a16:creationId xmlns:a16="http://schemas.microsoft.com/office/drawing/2014/main" id="{18FB89BC-F8F4-1CDF-1DD1-985F1322348A}"/>
              </a:ext>
            </a:extLst>
          </p:cNvPr>
          <p:cNvGrpSpPr/>
          <p:nvPr/>
        </p:nvGrpSpPr>
        <p:grpSpPr>
          <a:xfrm>
            <a:off x="3849243" y="3465007"/>
            <a:ext cx="700111" cy="430604"/>
            <a:chOff x="8238003" y="1272540"/>
            <a:chExt cx="894418" cy="549006"/>
          </a:xfrm>
          <a:solidFill>
            <a:srgbClr val="0097D9"/>
          </a:solidFill>
        </p:grpSpPr>
        <p:sp>
          <p:nvSpPr>
            <p:cNvPr id="180" name="Rectangle: Rounded Corners 155">
              <a:extLst>
                <a:ext uri="{FF2B5EF4-FFF2-40B4-BE49-F238E27FC236}">
                  <a16:creationId xmlns:a16="http://schemas.microsoft.com/office/drawing/2014/main" id="{A2123A3D-3BF5-C1C4-B7D6-B58891B686E5}"/>
                </a:ext>
              </a:extLst>
            </p:cNvPr>
            <p:cNvSpPr/>
            <p:nvPr/>
          </p:nvSpPr>
          <p:spPr>
            <a:xfrm>
              <a:off x="8238003" y="1272540"/>
              <a:ext cx="894418" cy="549006"/>
            </a:xfrm>
            <a:prstGeom prst="rect">
              <a:avLst/>
            </a:prstGeom>
            <a:grpFill/>
            <a:ln w="38100">
              <a:noFill/>
            </a:ln>
          </p:spPr>
          <p:style>
            <a:lnRef idx="2">
              <a:scrgbClr r="0" g="0" b="0"/>
            </a:lnRef>
            <a:fillRef idx="1">
              <a:scrgbClr r="0" g="0" b="0"/>
            </a:fillRef>
            <a:effectRef idx="0">
              <a:schemeClr val="accent4">
                <a:hueOff val="-1535212"/>
                <a:satOff val="-9525"/>
                <a:lumOff val="-481"/>
                <a:alphaOff val="0"/>
              </a:schemeClr>
            </a:effectRef>
            <a:fontRef idx="minor">
              <a:schemeClr val="lt1"/>
            </a:fontRef>
          </p:style>
          <p:txBody>
            <a:bodyPr/>
            <a:lstStyle/>
            <a:p>
              <a:endParaRPr lang="en-US" sz="600">
                <a:solidFill>
                  <a:schemeClr val="bg1"/>
                </a:solidFill>
              </a:endParaRPr>
            </a:p>
          </p:txBody>
        </p:sp>
        <p:sp>
          <p:nvSpPr>
            <p:cNvPr id="181" name="Rectangle: Rounded Corners 4">
              <a:extLst>
                <a:ext uri="{FF2B5EF4-FFF2-40B4-BE49-F238E27FC236}">
                  <a16:creationId xmlns:a16="http://schemas.microsoft.com/office/drawing/2014/main" id="{77E791EB-2FE5-5951-A9F3-90856906A0D3}"/>
                </a:ext>
              </a:extLst>
            </p:cNvPr>
            <p:cNvSpPr txBox="1"/>
            <p:nvPr/>
          </p:nvSpPr>
          <p:spPr>
            <a:xfrm>
              <a:off x="8264803" y="1299340"/>
              <a:ext cx="840818" cy="4954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25400" rIns="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GB" sz="600" b="1" kern="1200">
                  <a:solidFill>
                    <a:schemeClr val="bg1"/>
                  </a:solidFill>
                </a:rPr>
                <a:t>Product </a:t>
              </a:r>
              <a:r>
                <a:rPr lang="en-GB" sz="600" b="1">
                  <a:solidFill>
                    <a:schemeClr val="bg1"/>
                  </a:solidFill>
                </a:rPr>
                <a:t>C</a:t>
              </a:r>
              <a:r>
                <a:rPr lang="en-GB" sz="600" b="1" kern="1200">
                  <a:solidFill>
                    <a:schemeClr val="bg1"/>
                  </a:solidFill>
                </a:rPr>
                <a:t>atalogue</a:t>
              </a:r>
            </a:p>
          </p:txBody>
        </p:sp>
      </p:grpSp>
      <p:grpSp>
        <p:nvGrpSpPr>
          <p:cNvPr id="152" name="Group 151">
            <a:extLst>
              <a:ext uri="{FF2B5EF4-FFF2-40B4-BE49-F238E27FC236}">
                <a16:creationId xmlns:a16="http://schemas.microsoft.com/office/drawing/2014/main" id="{D463F57F-5F60-5577-F6E8-A232D153E733}"/>
              </a:ext>
            </a:extLst>
          </p:cNvPr>
          <p:cNvGrpSpPr/>
          <p:nvPr/>
        </p:nvGrpSpPr>
        <p:grpSpPr>
          <a:xfrm>
            <a:off x="3384333" y="3999725"/>
            <a:ext cx="627878" cy="345850"/>
            <a:chOff x="8284137" y="672664"/>
            <a:chExt cx="802137" cy="440947"/>
          </a:xfrm>
          <a:solidFill>
            <a:srgbClr val="213E7F"/>
          </a:solidFill>
        </p:grpSpPr>
        <p:sp>
          <p:nvSpPr>
            <p:cNvPr id="178" name="Rectangle: Rounded Corners 158">
              <a:extLst>
                <a:ext uri="{FF2B5EF4-FFF2-40B4-BE49-F238E27FC236}">
                  <a16:creationId xmlns:a16="http://schemas.microsoft.com/office/drawing/2014/main" id="{A8B953C7-177A-DD5B-81B0-71168894EC03}"/>
                </a:ext>
              </a:extLst>
            </p:cNvPr>
            <p:cNvSpPr/>
            <p:nvPr/>
          </p:nvSpPr>
          <p:spPr>
            <a:xfrm>
              <a:off x="8284137" y="672664"/>
              <a:ext cx="802137" cy="440947"/>
            </a:xfrm>
            <a:prstGeom prst="rect">
              <a:avLst/>
            </a:prstGeom>
            <a:grpFill/>
            <a:ln>
              <a:noFill/>
            </a:ln>
          </p:spPr>
          <p:style>
            <a:lnRef idx="2">
              <a:scrgbClr r="0" g="0" b="0"/>
            </a:lnRef>
            <a:fillRef idx="1">
              <a:scrgbClr r="0" g="0" b="0"/>
            </a:fillRef>
            <a:effectRef idx="0">
              <a:schemeClr val="accent4">
                <a:hueOff val="-1919015"/>
                <a:satOff val="-11907"/>
                <a:lumOff val="-601"/>
                <a:alphaOff val="0"/>
              </a:schemeClr>
            </a:effectRef>
            <a:fontRef idx="minor">
              <a:schemeClr val="lt1"/>
            </a:fontRef>
          </p:style>
          <p:txBody>
            <a:bodyPr/>
            <a:lstStyle/>
            <a:p>
              <a:endParaRPr lang="en-US" sz="600">
                <a:solidFill>
                  <a:schemeClr val="bg1"/>
                </a:solidFill>
              </a:endParaRPr>
            </a:p>
          </p:txBody>
        </p:sp>
        <p:sp>
          <p:nvSpPr>
            <p:cNvPr id="179" name="Rectangle: Rounded Corners 6">
              <a:extLst>
                <a:ext uri="{FF2B5EF4-FFF2-40B4-BE49-F238E27FC236}">
                  <a16:creationId xmlns:a16="http://schemas.microsoft.com/office/drawing/2014/main" id="{1C5CDEFC-FF58-44C8-8A7B-D2AC2C429873}"/>
                </a:ext>
              </a:extLst>
            </p:cNvPr>
            <p:cNvSpPr txBox="1"/>
            <p:nvPr/>
          </p:nvSpPr>
          <p:spPr>
            <a:xfrm>
              <a:off x="8305662" y="694189"/>
              <a:ext cx="759087"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a:solidFill>
                    <a:schemeClr val="bg1"/>
                  </a:solidFill>
                </a:rPr>
                <a:t>Loyalty</a:t>
              </a:r>
              <a:endParaRPr lang="en-GB" sz="600" b="1" kern="1200">
                <a:solidFill>
                  <a:schemeClr val="bg1"/>
                </a:solidFill>
              </a:endParaRPr>
            </a:p>
          </p:txBody>
        </p:sp>
      </p:grpSp>
      <p:grpSp>
        <p:nvGrpSpPr>
          <p:cNvPr id="153" name="Group 152">
            <a:extLst>
              <a:ext uri="{FF2B5EF4-FFF2-40B4-BE49-F238E27FC236}">
                <a16:creationId xmlns:a16="http://schemas.microsoft.com/office/drawing/2014/main" id="{890570DF-2C86-813F-B906-AF590ECCF9CC}"/>
              </a:ext>
            </a:extLst>
          </p:cNvPr>
          <p:cNvGrpSpPr/>
          <p:nvPr/>
        </p:nvGrpSpPr>
        <p:grpSpPr>
          <a:xfrm>
            <a:off x="4381601" y="3994428"/>
            <a:ext cx="627878" cy="345850"/>
            <a:chOff x="8284137" y="672664"/>
            <a:chExt cx="802137" cy="440947"/>
          </a:xfrm>
          <a:solidFill>
            <a:srgbClr val="213E7F"/>
          </a:solidFill>
        </p:grpSpPr>
        <p:sp>
          <p:nvSpPr>
            <p:cNvPr id="176" name="Rectangle: Rounded Corners 161">
              <a:extLst>
                <a:ext uri="{FF2B5EF4-FFF2-40B4-BE49-F238E27FC236}">
                  <a16:creationId xmlns:a16="http://schemas.microsoft.com/office/drawing/2014/main" id="{48C11267-3C9F-280B-75C1-FD9A2C54BCE3}"/>
                </a:ext>
              </a:extLst>
            </p:cNvPr>
            <p:cNvSpPr/>
            <p:nvPr/>
          </p:nvSpPr>
          <p:spPr>
            <a:xfrm>
              <a:off x="8284137" y="672664"/>
              <a:ext cx="802137" cy="440947"/>
            </a:xfrm>
            <a:prstGeom prst="rect">
              <a:avLst/>
            </a:prstGeom>
            <a:grpFill/>
            <a:ln>
              <a:noFill/>
            </a:ln>
          </p:spPr>
          <p:style>
            <a:lnRef idx="2">
              <a:scrgbClr r="0" g="0" b="0"/>
            </a:lnRef>
            <a:fillRef idx="1">
              <a:scrgbClr r="0" g="0" b="0"/>
            </a:fillRef>
            <a:effectRef idx="0">
              <a:schemeClr val="accent4">
                <a:hueOff val="-1919015"/>
                <a:satOff val="-11907"/>
                <a:lumOff val="-601"/>
                <a:alphaOff val="0"/>
              </a:schemeClr>
            </a:effectRef>
            <a:fontRef idx="minor">
              <a:schemeClr val="lt1"/>
            </a:fontRef>
          </p:style>
          <p:txBody>
            <a:bodyPr/>
            <a:lstStyle/>
            <a:p>
              <a:endParaRPr lang="en-US" sz="600">
                <a:solidFill>
                  <a:schemeClr val="bg1"/>
                </a:solidFill>
              </a:endParaRPr>
            </a:p>
          </p:txBody>
        </p:sp>
        <p:sp>
          <p:nvSpPr>
            <p:cNvPr id="177" name="Rectangle: Rounded Corners 6">
              <a:extLst>
                <a:ext uri="{FF2B5EF4-FFF2-40B4-BE49-F238E27FC236}">
                  <a16:creationId xmlns:a16="http://schemas.microsoft.com/office/drawing/2014/main" id="{BFBC3AB6-6364-CA82-B9B7-2F866B202070}"/>
                </a:ext>
              </a:extLst>
            </p:cNvPr>
            <p:cNvSpPr txBox="1"/>
            <p:nvPr/>
          </p:nvSpPr>
          <p:spPr>
            <a:xfrm>
              <a:off x="8305662" y="694189"/>
              <a:ext cx="759087"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Product</a:t>
              </a:r>
              <a:endParaRPr lang="en-GB" sz="600" b="1" kern="1200">
                <a:solidFill>
                  <a:schemeClr val="bg1"/>
                </a:solidFill>
              </a:endParaRPr>
            </a:p>
          </p:txBody>
        </p:sp>
      </p:grpSp>
      <p:grpSp>
        <p:nvGrpSpPr>
          <p:cNvPr id="154" name="Group 153">
            <a:extLst>
              <a:ext uri="{FF2B5EF4-FFF2-40B4-BE49-F238E27FC236}">
                <a16:creationId xmlns:a16="http://schemas.microsoft.com/office/drawing/2014/main" id="{9190B231-1441-B11B-6F89-FD8797CAAB5C}"/>
              </a:ext>
            </a:extLst>
          </p:cNvPr>
          <p:cNvGrpSpPr/>
          <p:nvPr/>
        </p:nvGrpSpPr>
        <p:grpSpPr>
          <a:xfrm>
            <a:off x="2022685" y="2932788"/>
            <a:ext cx="645463" cy="345850"/>
            <a:chOff x="8284137" y="672664"/>
            <a:chExt cx="802137" cy="440947"/>
          </a:xfrm>
          <a:solidFill>
            <a:srgbClr val="213E7F"/>
          </a:solidFill>
        </p:grpSpPr>
        <p:sp>
          <p:nvSpPr>
            <p:cNvPr id="174" name="Rectangle: Rounded Corners 164">
              <a:extLst>
                <a:ext uri="{FF2B5EF4-FFF2-40B4-BE49-F238E27FC236}">
                  <a16:creationId xmlns:a16="http://schemas.microsoft.com/office/drawing/2014/main" id="{25A6A34C-D3E7-3A23-EA4B-A255D2544249}"/>
                </a:ext>
              </a:extLst>
            </p:cNvPr>
            <p:cNvSpPr/>
            <p:nvPr/>
          </p:nvSpPr>
          <p:spPr>
            <a:xfrm>
              <a:off x="8284137" y="672664"/>
              <a:ext cx="802137" cy="440947"/>
            </a:xfrm>
            <a:prstGeom prst="rect">
              <a:avLst/>
            </a:prstGeom>
            <a:grpFill/>
            <a:ln>
              <a:noFill/>
            </a:ln>
          </p:spPr>
          <p:style>
            <a:lnRef idx="2">
              <a:scrgbClr r="0" g="0" b="0"/>
            </a:lnRef>
            <a:fillRef idx="1">
              <a:scrgbClr r="0" g="0" b="0"/>
            </a:fillRef>
            <a:effectRef idx="0">
              <a:schemeClr val="accent4">
                <a:hueOff val="-1919015"/>
                <a:satOff val="-11907"/>
                <a:lumOff val="-601"/>
                <a:alphaOff val="0"/>
              </a:schemeClr>
            </a:effectRef>
            <a:fontRef idx="minor">
              <a:schemeClr val="lt1"/>
            </a:fontRef>
          </p:style>
          <p:txBody>
            <a:bodyPr/>
            <a:lstStyle/>
            <a:p>
              <a:endParaRPr lang="en-US" sz="600">
                <a:solidFill>
                  <a:schemeClr val="bg1"/>
                </a:solidFill>
              </a:endParaRPr>
            </a:p>
          </p:txBody>
        </p:sp>
        <p:sp>
          <p:nvSpPr>
            <p:cNvPr id="175" name="Rectangle: Rounded Corners 6">
              <a:extLst>
                <a:ext uri="{FF2B5EF4-FFF2-40B4-BE49-F238E27FC236}">
                  <a16:creationId xmlns:a16="http://schemas.microsoft.com/office/drawing/2014/main" id="{AF80B113-97AD-96CE-0C99-8ED016B5DB55}"/>
                </a:ext>
              </a:extLst>
            </p:cNvPr>
            <p:cNvSpPr txBox="1"/>
            <p:nvPr/>
          </p:nvSpPr>
          <p:spPr>
            <a:xfrm>
              <a:off x="8305662" y="694189"/>
              <a:ext cx="759087"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Payments</a:t>
              </a:r>
              <a:endParaRPr lang="en-GB" sz="600" b="1" kern="1200">
                <a:solidFill>
                  <a:schemeClr val="bg1"/>
                </a:solidFill>
              </a:endParaRPr>
            </a:p>
          </p:txBody>
        </p:sp>
      </p:grpSp>
      <p:grpSp>
        <p:nvGrpSpPr>
          <p:cNvPr id="155" name="Group 154">
            <a:extLst>
              <a:ext uri="{FF2B5EF4-FFF2-40B4-BE49-F238E27FC236}">
                <a16:creationId xmlns:a16="http://schemas.microsoft.com/office/drawing/2014/main" id="{829A133B-866E-318A-CCB0-8264A12EE2EB}"/>
              </a:ext>
            </a:extLst>
          </p:cNvPr>
          <p:cNvGrpSpPr/>
          <p:nvPr/>
        </p:nvGrpSpPr>
        <p:grpSpPr>
          <a:xfrm>
            <a:off x="2018000" y="3757345"/>
            <a:ext cx="645463" cy="345850"/>
            <a:chOff x="9275166" y="1124514"/>
            <a:chExt cx="645115" cy="440947"/>
          </a:xfrm>
          <a:solidFill>
            <a:srgbClr val="213E7F"/>
          </a:solidFill>
        </p:grpSpPr>
        <p:sp>
          <p:nvSpPr>
            <p:cNvPr id="172" name="Rectangle: Rounded Corners 167">
              <a:extLst>
                <a:ext uri="{FF2B5EF4-FFF2-40B4-BE49-F238E27FC236}">
                  <a16:creationId xmlns:a16="http://schemas.microsoft.com/office/drawing/2014/main" id="{6A274CBB-8DCA-A3EA-0166-CDBB39A4544F}"/>
                </a:ext>
              </a:extLst>
            </p:cNvPr>
            <p:cNvSpPr/>
            <p:nvPr/>
          </p:nvSpPr>
          <p:spPr>
            <a:xfrm>
              <a:off x="9275166" y="1124514"/>
              <a:ext cx="645115" cy="440947"/>
            </a:xfrm>
            <a:prstGeom prst="rect">
              <a:avLst/>
            </a:prstGeom>
            <a:grpFill/>
            <a:ln>
              <a:noFill/>
            </a:ln>
          </p:spPr>
          <p:style>
            <a:lnRef idx="2">
              <a:scrgbClr r="0" g="0" b="0"/>
            </a:lnRef>
            <a:fillRef idx="1">
              <a:scrgbClr r="0" g="0" b="0"/>
            </a:fillRef>
            <a:effectRef idx="0">
              <a:schemeClr val="accent4">
                <a:hueOff val="-2302818"/>
                <a:satOff val="-14288"/>
                <a:lumOff val="-721"/>
                <a:alphaOff val="0"/>
              </a:schemeClr>
            </a:effectRef>
            <a:fontRef idx="minor">
              <a:schemeClr val="lt1"/>
            </a:fontRef>
          </p:style>
          <p:txBody>
            <a:bodyPr/>
            <a:lstStyle/>
            <a:p>
              <a:endParaRPr lang="en-US" sz="600">
                <a:solidFill>
                  <a:schemeClr val="bg1"/>
                </a:solidFill>
              </a:endParaRPr>
            </a:p>
          </p:txBody>
        </p:sp>
        <p:sp>
          <p:nvSpPr>
            <p:cNvPr id="173" name="Rectangle: Rounded Corners 8">
              <a:extLst>
                <a:ext uri="{FF2B5EF4-FFF2-40B4-BE49-F238E27FC236}">
                  <a16:creationId xmlns:a16="http://schemas.microsoft.com/office/drawing/2014/main" id="{00B7916D-E430-93C3-82CE-E9F95577BA89}"/>
                </a:ext>
              </a:extLst>
            </p:cNvPr>
            <p:cNvSpPr txBox="1"/>
            <p:nvPr/>
          </p:nvSpPr>
          <p:spPr>
            <a:xfrm>
              <a:off x="9296691" y="1146039"/>
              <a:ext cx="602065"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Transaction</a:t>
              </a:r>
              <a:endParaRPr lang="en-US" sz="600" b="1" kern="1200">
                <a:solidFill>
                  <a:schemeClr val="bg1"/>
                </a:solidFill>
              </a:endParaRPr>
            </a:p>
          </p:txBody>
        </p:sp>
      </p:grpSp>
      <p:grpSp>
        <p:nvGrpSpPr>
          <p:cNvPr id="156" name="Group 155">
            <a:extLst>
              <a:ext uri="{FF2B5EF4-FFF2-40B4-BE49-F238E27FC236}">
                <a16:creationId xmlns:a16="http://schemas.microsoft.com/office/drawing/2014/main" id="{70DAC070-DAB3-734C-7940-758ECCDEDAAE}"/>
              </a:ext>
            </a:extLst>
          </p:cNvPr>
          <p:cNvGrpSpPr/>
          <p:nvPr/>
        </p:nvGrpSpPr>
        <p:grpSpPr>
          <a:xfrm>
            <a:off x="2019419" y="3346490"/>
            <a:ext cx="648730" cy="345850"/>
            <a:chOff x="8781635" y="1939568"/>
            <a:chExt cx="795434" cy="440947"/>
          </a:xfrm>
          <a:solidFill>
            <a:srgbClr val="213E7F"/>
          </a:solidFill>
        </p:grpSpPr>
        <p:sp>
          <p:nvSpPr>
            <p:cNvPr id="170" name="Rectangle: Rounded Corners 170">
              <a:extLst>
                <a:ext uri="{FF2B5EF4-FFF2-40B4-BE49-F238E27FC236}">
                  <a16:creationId xmlns:a16="http://schemas.microsoft.com/office/drawing/2014/main" id="{1E66DCED-41B5-424B-B23A-E7F918B671B7}"/>
                </a:ext>
              </a:extLst>
            </p:cNvPr>
            <p:cNvSpPr/>
            <p:nvPr/>
          </p:nvSpPr>
          <p:spPr>
            <a:xfrm>
              <a:off x="8781635" y="1939568"/>
              <a:ext cx="795434" cy="440947"/>
            </a:xfrm>
            <a:prstGeom prst="rect">
              <a:avLst/>
            </a:prstGeom>
            <a:grpFill/>
            <a:ln>
              <a:noFill/>
            </a:ln>
          </p:spPr>
          <p:style>
            <a:lnRef idx="2">
              <a:scrgbClr r="0" g="0" b="0"/>
            </a:lnRef>
            <a:fillRef idx="1">
              <a:scrgbClr r="0" g="0" b="0"/>
            </a:fillRef>
            <a:effectRef idx="0">
              <a:schemeClr val="accent4">
                <a:hueOff val="-2686621"/>
                <a:satOff val="-16669"/>
                <a:lumOff val="-841"/>
                <a:alphaOff val="0"/>
              </a:schemeClr>
            </a:effectRef>
            <a:fontRef idx="minor">
              <a:schemeClr val="lt1"/>
            </a:fontRef>
          </p:style>
          <p:txBody>
            <a:bodyPr/>
            <a:lstStyle/>
            <a:p>
              <a:endParaRPr lang="en-US" sz="600">
                <a:solidFill>
                  <a:schemeClr val="bg1"/>
                </a:solidFill>
              </a:endParaRPr>
            </a:p>
          </p:txBody>
        </p:sp>
        <p:sp>
          <p:nvSpPr>
            <p:cNvPr id="171" name="Rectangle: Rounded Corners 10">
              <a:extLst>
                <a:ext uri="{FF2B5EF4-FFF2-40B4-BE49-F238E27FC236}">
                  <a16:creationId xmlns:a16="http://schemas.microsoft.com/office/drawing/2014/main" id="{E45984C8-EF8D-68F1-74FF-C0DA41721266}"/>
                </a:ext>
              </a:extLst>
            </p:cNvPr>
            <p:cNvSpPr txBox="1"/>
            <p:nvPr/>
          </p:nvSpPr>
          <p:spPr>
            <a:xfrm>
              <a:off x="8803160" y="1961093"/>
              <a:ext cx="752384" cy="3978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Fraud / AML</a:t>
              </a:r>
              <a:endParaRPr lang="en-US" sz="600" b="1" kern="1200">
                <a:solidFill>
                  <a:schemeClr val="bg1"/>
                </a:solidFill>
              </a:endParaRPr>
            </a:p>
          </p:txBody>
        </p:sp>
      </p:grpSp>
      <p:grpSp>
        <p:nvGrpSpPr>
          <p:cNvPr id="157" name="Group 156">
            <a:extLst>
              <a:ext uri="{FF2B5EF4-FFF2-40B4-BE49-F238E27FC236}">
                <a16:creationId xmlns:a16="http://schemas.microsoft.com/office/drawing/2014/main" id="{ABA73975-32B4-C344-0685-126078E9F220}"/>
              </a:ext>
            </a:extLst>
          </p:cNvPr>
          <p:cNvGrpSpPr/>
          <p:nvPr/>
        </p:nvGrpSpPr>
        <p:grpSpPr>
          <a:xfrm>
            <a:off x="1061291" y="3773668"/>
            <a:ext cx="627877" cy="343286"/>
            <a:chOff x="8022252" y="1933097"/>
            <a:chExt cx="440947" cy="440947"/>
          </a:xfrm>
          <a:solidFill>
            <a:schemeClr val="accent5"/>
          </a:solidFill>
        </p:grpSpPr>
        <p:sp>
          <p:nvSpPr>
            <p:cNvPr id="168" name="Rectangle: Rounded Corners 173">
              <a:extLst>
                <a:ext uri="{FF2B5EF4-FFF2-40B4-BE49-F238E27FC236}">
                  <a16:creationId xmlns:a16="http://schemas.microsoft.com/office/drawing/2014/main" id="{D625080B-C568-F21E-F6E9-975017DAD0A1}"/>
                </a:ext>
              </a:extLst>
            </p:cNvPr>
            <p:cNvSpPr/>
            <p:nvPr/>
          </p:nvSpPr>
          <p:spPr>
            <a:xfrm>
              <a:off x="8022252" y="1933097"/>
              <a:ext cx="440947" cy="440947"/>
            </a:xfrm>
            <a:prstGeom prst="rect">
              <a:avLst/>
            </a:prstGeom>
            <a:grpFill/>
            <a:ln>
              <a:noFill/>
            </a:ln>
          </p:spPr>
          <p:style>
            <a:lnRef idx="2">
              <a:scrgbClr r="0" g="0" b="0"/>
            </a:lnRef>
            <a:fillRef idx="1">
              <a:scrgbClr r="0" g="0" b="0"/>
            </a:fillRef>
            <a:effectRef idx="0">
              <a:schemeClr val="accent4">
                <a:hueOff val="-3070424"/>
                <a:satOff val="-19051"/>
                <a:lumOff val="-961"/>
                <a:alphaOff val="0"/>
              </a:schemeClr>
            </a:effectRef>
            <a:fontRef idx="minor">
              <a:schemeClr val="lt1"/>
            </a:fontRef>
          </p:style>
          <p:txBody>
            <a:bodyPr/>
            <a:lstStyle/>
            <a:p>
              <a:endParaRPr lang="en-US" sz="600">
                <a:solidFill>
                  <a:schemeClr val="bg1"/>
                </a:solidFill>
              </a:endParaRPr>
            </a:p>
          </p:txBody>
        </p:sp>
        <p:sp>
          <p:nvSpPr>
            <p:cNvPr id="169" name="Rectangle: Rounded Corners 12">
              <a:extLst>
                <a:ext uri="{FF2B5EF4-FFF2-40B4-BE49-F238E27FC236}">
                  <a16:creationId xmlns:a16="http://schemas.microsoft.com/office/drawing/2014/main" id="{D85C9D16-969A-F8FE-B3DC-296C1770DB10}"/>
                </a:ext>
              </a:extLst>
            </p:cNvPr>
            <p:cNvSpPr txBox="1"/>
            <p:nvPr/>
          </p:nvSpPr>
          <p:spPr>
            <a:xfrm>
              <a:off x="8043777" y="1954622"/>
              <a:ext cx="397897" cy="39789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Overnight Payments</a:t>
              </a:r>
              <a:endParaRPr lang="en-US" sz="600" b="1" kern="1200">
                <a:solidFill>
                  <a:schemeClr val="bg1"/>
                </a:solidFill>
              </a:endParaRPr>
            </a:p>
          </p:txBody>
        </p:sp>
      </p:grpSp>
      <p:grpSp>
        <p:nvGrpSpPr>
          <p:cNvPr id="158" name="Group 157">
            <a:extLst>
              <a:ext uri="{FF2B5EF4-FFF2-40B4-BE49-F238E27FC236}">
                <a16:creationId xmlns:a16="http://schemas.microsoft.com/office/drawing/2014/main" id="{074254B8-185D-D559-BC93-79169B0D92AB}"/>
              </a:ext>
            </a:extLst>
          </p:cNvPr>
          <p:cNvGrpSpPr/>
          <p:nvPr/>
        </p:nvGrpSpPr>
        <p:grpSpPr>
          <a:xfrm>
            <a:off x="1060785" y="4174155"/>
            <a:ext cx="627877" cy="345850"/>
            <a:chOff x="7584511" y="1124507"/>
            <a:chExt cx="440947" cy="440947"/>
          </a:xfrm>
          <a:solidFill>
            <a:schemeClr val="accent5"/>
          </a:solidFill>
        </p:grpSpPr>
        <p:sp>
          <p:nvSpPr>
            <p:cNvPr id="166" name="Rectangle: Rounded Corners 176">
              <a:extLst>
                <a:ext uri="{FF2B5EF4-FFF2-40B4-BE49-F238E27FC236}">
                  <a16:creationId xmlns:a16="http://schemas.microsoft.com/office/drawing/2014/main" id="{61DBCAD6-D9EA-B1F0-426A-F6ECD3F19F97}"/>
                </a:ext>
              </a:extLst>
            </p:cNvPr>
            <p:cNvSpPr/>
            <p:nvPr/>
          </p:nvSpPr>
          <p:spPr>
            <a:xfrm>
              <a:off x="7584511" y="1124507"/>
              <a:ext cx="440947" cy="440947"/>
            </a:xfrm>
            <a:prstGeom prst="rect">
              <a:avLst/>
            </a:prstGeom>
            <a:grpFill/>
            <a:ln>
              <a:noFill/>
            </a:ln>
          </p:spPr>
          <p:style>
            <a:lnRef idx="2">
              <a:scrgbClr r="0" g="0" b="0"/>
            </a:lnRef>
            <a:fillRef idx="1">
              <a:scrgbClr r="0" g="0" b="0"/>
            </a:fillRef>
            <a:effectRef idx="0">
              <a:schemeClr val="accent4">
                <a:hueOff val="-3454227"/>
                <a:satOff val="-21432"/>
                <a:lumOff val="-1081"/>
                <a:alphaOff val="0"/>
              </a:schemeClr>
            </a:effectRef>
            <a:fontRef idx="minor">
              <a:schemeClr val="lt1"/>
            </a:fontRef>
          </p:style>
          <p:txBody>
            <a:bodyPr/>
            <a:lstStyle/>
            <a:p>
              <a:endParaRPr lang="en-US" sz="600">
                <a:solidFill>
                  <a:schemeClr val="bg1"/>
                </a:solidFill>
              </a:endParaRPr>
            </a:p>
          </p:txBody>
        </p:sp>
        <p:sp>
          <p:nvSpPr>
            <p:cNvPr id="167" name="Rectangle: Rounded Corners 14">
              <a:extLst>
                <a:ext uri="{FF2B5EF4-FFF2-40B4-BE49-F238E27FC236}">
                  <a16:creationId xmlns:a16="http://schemas.microsoft.com/office/drawing/2014/main" id="{54CD5553-B8C0-A9B0-1669-10CD06B59B11}"/>
                </a:ext>
              </a:extLst>
            </p:cNvPr>
            <p:cNvSpPr txBox="1"/>
            <p:nvPr/>
          </p:nvSpPr>
          <p:spPr>
            <a:xfrm>
              <a:off x="7606036" y="1146032"/>
              <a:ext cx="397897" cy="39789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kern="1200">
                  <a:solidFill>
                    <a:schemeClr val="bg1"/>
                  </a:solidFill>
                  <a:ea typeface="+mn-ea"/>
                  <a:cs typeface="+mn-cs"/>
                </a:rPr>
                <a:t>Instant Payments</a:t>
              </a:r>
            </a:p>
          </p:txBody>
        </p:sp>
      </p:grpSp>
      <p:grpSp>
        <p:nvGrpSpPr>
          <p:cNvPr id="159" name="Group 158">
            <a:extLst>
              <a:ext uri="{FF2B5EF4-FFF2-40B4-BE49-F238E27FC236}">
                <a16:creationId xmlns:a16="http://schemas.microsoft.com/office/drawing/2014/main" id="{EEA94540-7D3B-1482-A443-11B343C4DAF9}"/>
              </a:ext>
            </a:extLst>
          </p:cNvPr>
          <p:cNvGrpSpPr/>
          <p:nvPr/>
        </p:nvGrpSpPr>
        <p:grpSpPr>
          <a:xfrm>
            <a:off x="1061291" y="3375268"/>
            <a:ext cx="627877" cy="343286"/>
            <a:chOff x="8022252" y="1933097"/>
            <a:chExt cx="440947" cy="440947"/>
          </a:xfrm>
          <a:solidFill>
            <a:schemeClr val="accent5"/>
          </a:solidFill>
        </p:grpSpPr>
        <p:sp>
          <p:nvSpPr>
            <p:cNvPr id="164" name="Rectangle: Rounded Corners 179">
              <a:extLst>
                <a:ext uri="{FF2B5EF4-FFF2-40B4-BE49-F238E27FC236}">
                  <a16:creationId xmlns:a16="http://schemas.microsoft.com/office/drawing/2014/main" id="{F02EC041-D009-DFB7-4D9A-AD1D72CD455C}"/>
                </a:ext>
              </a:extLst>
            </p:cNvPr>
            <p:cNvSpPr/>
            <p:nvPr/>
          </p:nvSpPr>
          <p:spPr>
            <a:xfrm>
              <a:off x="8022252" y="1933097"/>
              <a:ext cx="440947" cy="440947"/>
            </a:xfrm>
            <a:prstGeom prst="rect">
              <a:avLst/>
            </a:prstGeom>
            <a:grpFill/>
            <a:ln>
              <a:noFill/>
            </a:ln>
          </p:spPr>
          <p:style>
            <a:lnRef idx="2">
              <a:scrgbClr r="0" g="0" b="0"/>
            </a:lnRef>
            <a:fillRef idx="1">
              <a:scrgbClr r="0" g="0" b="0"/>
            </a:fillRef>
            <a:effectRef idx="0">
              <a:schemeClr val="accent4">
                <a:hueOff val="-3070424"/>
                <a:satOff val="-19051"/>
                <a:lumOff val="-961"/>
                <a:alphaOff val="0"/>
              </a:schemeClr>
            </a:effectRef>
            <a:fontRef idx="minor">
              <a:schemeClr val="lt1"/>
            </a:fontRef>
          </p:style>
          <p:txBody>
            <a:bodyPr/>
            <a:lstStyle/>
            <a:p>
              <a:endParaRPr lang="en-US" sz="600">
                <a:solidFill>
                  <a:schemeClr val="bg1"/>
                </a:solidFill>
              </a:endParaRPr>
            </a:p>
          </p:txBody>
        </p:sp>
        <p:sp>
          <p:nvSpPr>
            <p:cNvPr id="165" name="Rectangle: Rounded Corners 12">
              <a:extLst>
                <a:ext uri="{FF2B5EF4-FFF2-40B4-BE49-F238E27FC236}">
                  <a16:creationId xmlns:a16="http://schemas.microsoft.com/office/drawing/2014/main" id="{AC560967-F0F4-F65C-E453-612202AE48FB}"/>
                </a:ext>
              </a:extLst>
            </p:cNvPr>
            <p:cNvSpPr txBox="1"/>
            <p:nvPr/>
          </p:nvSpPr>
          <p:spPr>
            <a:xfrm>
              <a:off x="8043777" y="1954622"/>
              <a:ext cx="397897" cy="39789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Cash desk</a:t>
              </a:r>
              <a:endParaRPr lang="en-US" sz="600" b="1" kern="1200">
                <a:solidFill>
                  <a:schemeClr val="bg1"/>
                </a:solidFill>
              </a:endParaRPr>
            </a:p>
          </p:txBody>
        </p:sp>
      </p:grpSp>
      <p:grpSp>
        <p:nvGrpSpPr>
          <p:cNvPr id="160" name="Group 159">
            <a:extLst>
              <a:ext uri="{FF2B5EF4-FFF2-40B4-BE49-F238E27FC236}">
                <a16:creationId xmlns:a16="http://schemas.microsoft.com/office/drawing/2014/main" id="{94F05A2A-331F-2544-A1DD-14E31C149348}"/>
              </a:ext>
            </a:extLst>
          </p:cNvPr>
          <p:cNvGrpSpPr/>
          <p:nvPr/>
        </p:nvGrpSpPr>
        <p:grpSpPr>
          <a:xfrm>
            <a:off x="6667511" y="1991338"/>
            <a:ext cx="627877" cy="345850"/>
            <a:chOff x="7584511" y="1124507"/>
            <a:chExt cx="440947" cy="440947"/>
          </a:xfrm>
          <a:solidFill>
            <a:schemeClr val="accent5"/>
          </a:solidFill>
        </p:grpSpPr>
        <p:sp>
          <p:nvSpPr>
            <p:cNvPr id="162" name="Rectangle: Rounded Corners 182">
              <a:extLst>
                <a:ext uri="{FF2B5EF4-FFF2-40B4-BE49-F238E27FC236}">
                  <a16:creationId xmlns:a16="http://schemas.microsoft.com/office/drawing/2014/main" id="{09BEDC12-D81E-545F-D3CC-97E142E860C7}"/>
                </a:ext>
              </a:extLst>
            </p:cNvPr>
            <p:cNvSpPr/>
            <p:nvPr/>
          </p:nvSpPr>
          <p:spPr>
            <a:xfrm>
              <a:off x="7584511" y="1124507"/>
              <a:ext cx="440947" cy="440947"/>
            </a:xfrm>
            <a:prstGeom prst="rect">
              <a:avLst/>
            </a:prstGeom>
            <a:grpFill/>
            <a:ln>
              <a:noFill/>
            </a:ln>
          </p:spPr>
          <p:style>
            <a:lnRef idx="2">
              <a:scrgbClr r="0" g="0" b="0"/>
            </a:lnRef>
            <a:fillRef idx="1">
              <a:scrgbClr r="0" g="0" b="0"/>
            </a:fillRef>
            <a:effectRef idx="0">
              <a:schemeClr val="accent4">
                <a:hueOff val="-3454227"/>
                <a:satOff val="-21432"/>
                <a:lumOff val="-1081"/>
                <a:alphaOff val="0"/>
              </a:schemeClr>
            </a:effectRef>
            <a:fontRef idx="minor">
              <a:schemeClr val="lt1"/>
            </a:fontRef>
          </p:style>
          <p:txBody>
            <a:bodyPr/>
            <a:lstStyle/>
            <a:p>
              <a:endParaRPr lang="en-US" sz="600">
                <a:solidFill>
                  <a:schemeClr val="bg1"/>
                </a:solidFill>
              </a:endParaRPr>
            </a:p>
          </p:txBody>
        </p:sp>
        <p:sp>
          <p:nvSpPr>
            <p:cNvPr id="163" name="Rectangle: Rounded Corners 14">
              <a:extLst>
                <a:ext uri="{FF2B5EF4-FFF2-40B4-BE49-F238E27FC236}">
                  <a16:creationId xmlns:a16="http://schemas.microsoft.com/office/drawing/2014/main" id="{F029A9E8-16ED-D322-3EFA-0CCF735371B0}"/>
                </a:ext>
              </a:extLst>
            </p:cNvPr>
            <p:cNvSpPr txBox="1"/>
            <p:nvPr/>
          </p:nvSpPr>
          <p:spPr>
            <a:xfrm>
              <a:off x="7606036" y="1146032"/>
              <a:ext cx="397897" cy="39789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kern="1200">
                  <a:solidFill>
                    <a:schemeClr val="bg1"/>
                  </a:solidFill>
                  <a:ea typeface="+mn-ea"/>
                  <a:cs typeface="+mn-cs"/>
                </a:rPr>
                <a:t>Collections system</a:t>
              </a:r>
            </a:p>
          </p:txBody>
        </p:sp>
      </p:grpSp>
      <p:sp>
        <p:nvSpPr>
          <p:cNvPr id="161" name="Rectangle: Rounded Corners 12">
            <a:extLst>
              <a:ext uri="{FF2B5EF4-FFF2-40B4-BE49-F238E27FC236}">
                <a16:creationId xmlns:a16="http://schemas.microsoft.com/office/drawing/2014/main" id="{D70FF589-3B09-2F75-CBEA-8E232C614775}"/>
              </a:ext>
            </a:extLst>
          </p:cNvPr>
          <p:cNvSpPr txBox="1"/>
          <p:nvPr/>
        </p:nvSpPr>
        <p:spPr>
          <a:xfrm>
            <a:off x="6711031" y="4210234"/>
            <a:ext cx="627877" cy="30977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IAM</a:t>
            </a:r>
            <a:endParaRPr lang="en-US" sz="600" b="1" kern="1200">
              <a:solidFill>
                <a:schemeClr val="bg1"/>
              </a:solidFill>
            </a:endParaRPr>
          </a:p>
        </p:txBody>
      </p:sp>
      <p:grpSp>
        <p:nvGrpSpPr>
          <p:cNvPr id="238" name="Group 237">
            <a:extLst>
              <a:ext uri="{FF2B5EF4-FFF2-40B4-BE49-F238E27FC236}">
                <a16:creationId xmlns:a16="http://schemas.microsoft.com/office/drawing/2014/main" id="{F0BB0DBC-BAA5-6562-958A-C12035BC3BF7}"/>
              </a:ext>
            </a:extLst>
          </p:cNvPr>
          <p:cNvGrpSpPr/>
          <p:nvPr/>
        </p:nvGrpSpPr>
        <p:grpSpPr>
          <a:xfrm>
            <a:off x="1060784" y="2974304"/>
            <a:ext cx="627877" cy="345850"/>
            <a:chOff x="7584511" y="1124507"/>
            <a:chExt cx="440947" cy="440947"/>
          </a:xfrm>
          <a:solidFill>
            <a:schemeClr val="accent5"/>
          </a:solidFill>
        </p:grpSpPr>
        <p:sp>
          <p:nvSpPr>
            <p:cNvPr id="239" name="Rectangle: Rounded Corners 176">
              <a:extLst>
                <a:ext uri="{FF2B5EF4-FFF2-40B4-BE49-F238E27FC236}">
                  <a16:creationId xmlns:a16="http://schemas.microsoft.com/office/drawing/2014/main" id="{DF8A3CB9-066C-AF09-A849-99CB3D6B7115}"/>
                </a:ext>
              </a:extLst>
            </p:cNvPr>
            <p:cNvSpPr/>
            <p:nvPr/>
          </p:nvSpPr>
          <p:spPr>
            <a:xfrm>
              <a:off x="7584511" y="1124507"/>
              <a:ext cx="440947" cy="440947"/>
            </a:xfrm>
            <a:prstGeom prst="rect">
              <a:avLst/>
            </a:prstGeom>
            <a:grpFill/>
            <a:ln>
              <a:noFill/>
            </a:ln>
          </p:spPr>
          <p:style>
            <a:lnRef idx="2">
              <a:scrgbClr r="0" g="0" b="0"/>
            </a:lnRef>
            <a:fillRef idx="1">
              <a:scrgbClr r="0" g="0" b="0"/>
            </a:fillRef>
            <a:effectRef idx="0">
              <a:schemeClr val="accent4">
                <a:hueOff val="-3454227"/>
                <a:satOff val="-21432"/>
                <a:lumOff val="-1081"/>
                <a:alphaOff val="0"/>
              </a:schemeClr>
            </a:effectRef>
            <a:fontRef idx="minor">
              <a:schemeClr val="lt1"/>
            </a:fontRef>
          </p:style>
          <p:txBody>
            <a:bodyPr/>
            <a:lstStyle/>
            <a:p>
              <a:endParaRPr lang="en-US" sz="600">
                <a:solidFill>
                  <a:schemeClr val="bg1"/>
                </a:solidFill>
              </a:endParaRPr>
            </a:p>
          </p:txBody>
        </p:sp>
        <p:sp>
          <p:nvSpPr>
            <p:cNvPr id="240" name="Rectangle: Rounded Corners 14">
              <a:extLst>
                <a:ext uri="{FF2B5EF4-FFF2-40B4-BE49-F238E27FC236}">
                  <a16:creationId xmlns:a16="http://schemas.microsoft.com/office/drawing/2014/main" id="{4502A871-679D-029F-20A3-D082FC2EB8BC}"/>
                </a:ext>
              </a:extLst>
            </p:cNvPr>
            <p:cNvSpPr txBox="1"/>
            <p:nvPr/>
          </p:nvSpPr>
          <p:spPr>
            <a:xfrm>
              <a:off x="7606036" y="1146032"/>
              <a:ext cx="397897" cy="39789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kern="1200">
                  <a:solidFill>
                    <a:schemeClr val="bg1"/>
                  </a:solidFill>
                  <a:ea typeface="+mn-ea"/>
                  <a:cs typeface="+mn-cs"/>
                </a:rPr>
                <a:t>International Payments</a:t>
              </a:r>
            </a:p>
          </p:txBody>
        </p:sp>
      </p:grpSp>
      <p:grpSp>
        <p:nvGrpSpPr>
          <p:cNvPr id="241" name="Group 240">
            <a:extLst>
              <a:ext uri="{FF2B5EF4-FFF2-40B4-BE49-F238E27FC236}">
                <a16:creationId xmlns:a16="http://schemas.microsoft.com/office/drawing/2014/main" id="{BB6B9887-265F-4485-2C95-686913FB877F}"/>
              </a:ext>
            </a:extLst>
          </p:cNvPr>
          <p:cNvGrpSpPr/>
          <p:nvPr/>
        </p:nvGrpSpPr>
        <p:grpSpPr>
          <a:xfrm>
            <a:off x="6715524" y="2995322"/>
            <a:ext cx="627877" cy="343286"/>
            <a:chOff x="8022252" y="1933097"/>
            <a:chExt cx="440947" cy="440947"/>
          </a:xfrm>
          <a:solidFill>
            <a:schemeClr val="accent5"/>
          </a:solidFill>
        </p:grpSpPr>
        <p:sp>
          <p:nvSpPr>
            <p:cNvPr id="242" name="Rectangle: Rounded Corners 134">
              <a:extLst>
                <a:ext uri="{FF2B5EF4-FFF2-40B4-BE49-F238E27FC236}">
                  <a16:creationId xmlns:a16="http://schemas.microsoft.com/office/drawing/2014/main" id="{DED22A16-FE1E-398B-5015-679852E5EDDA}"/>
                </a:ext>
              </a:extLst>
            </p:cNvPr>
            <p:cNvSpPr/>
            <p:nvPr/>
          </p:nvSpPr>
          <p:spPr>
            <a:xfrm>
              <a:off x="8022252" y="1933097"/>
              <a:ext cx="440947" cy="440947"/>
            </a:xfrm>
            <a:prstGeom prst="rect">
              <a:avLst/>
            </a:prstGeom>
            <a:grpFill/>
            <a:ln>
              <a:noFill/>
            </a:ln>
          </p:spPr>
          <p:style>
            <a:lnRef idx="2">
              <a:scrgbClr r="0" g="0" b="0"/>
            </a:lnRef>
            <a:fillRef idx="1">
              <a:scrgbClr r="0" g="0" b="0"/>
            </a:fillRef>
            <a:effectRef idx="0">
              <a:schemeClr val="accent4">
                <a:hueOff val="-3070424"/>
                <a:satOff val="-19051"/>
                <a:lumOff val="-961"/>
                <a:alphaOff val="0"/>
              </a:schemeClr>
            </a:effectRef>
            <a:fontRef idx="minor">
              <a:schemeClr val="lt1"/>
            </a:fontRef>
          </p:style>
          <p:txBody>
            <a:bodyPr/>
            <a:lstStyle/>
            <a:p>
              <a:endParaRPr lang="en-US" sz="600">
                <a:solidFill>
                  <a:schemeClr val="bg1"/>
                </a:solidFill>
              </a:endParaRPr>
            </a:p>
          </p:txBody>
        </p:sp>
        <p:sp>
          <p:nvSpPr>
            <p:cNvPr id="243" name="Rectangle: Rounded Corners 12">
              <a:extLst>
                <a:ext uri="{FF2B5EF4-FFF2-40B4-BE49-F238E27FC236}">
                  <a16:creationId xmlns:a16="http://schemas.microsoft.com/office/drawing/2014/main" id="{02E3FE86-C0A2-FAC7-2AFF-EE77395BED16}"/>
                </a:ext>
              </a:extLst>
            </p:cNvPr>
            <p:cNvSpPr txBox="1"/>
            <p:nvPr/>
          </p:nvSpPr>
          <p:spPr>
            <a:xfrm>
              <a:off x="8043777" y="1954622"/>
              <a:ext cx="397897" cy="39789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Company database</a:t>
              </a:r>
              <a:endParaRPr lang="en-US" sz="600" b="1" kern="1200">
                <a:solidFill>
                  <a:schemeClr val="bg1"/>
                </a:solidFill>
              </a:endParaRPr>
            </a:p>
          </p:txBody>
        </p:sp>
      </p:grpSp>
      <p:grpSp>
        <p:nvGrpSpPr>
          <p:cNvPr id="244" name="Group 243">
            <a:extLst>
              <a:ext uri="{FF2B5EF4-FFF2-40B4-BE49-F238E27FC236}">
                <a16:creationId xmlns:a16="http://schemas.microsoft.com/office/drawing/2014/main" id="{2D9E72A9-1D5D-ECD2-6713-4A7AFDCB3AAD}"/>
              </a:ext>
            </a:extLst>
          </p:cNvPr>
          <p:cNvGrpSpPr/>
          <p:nvPr/>
        </p:nvGrpSpPr>
        <p:grpSpPr>
          <a:xfrm>
            <a:off x="6715018" y="3395809"/>
            <a:ext cx="627877" cy="345850"/>
            <a:chOff x="7584511" y="1124507"/>
            <a:chExt cx="440947" cy="440947"/>
          </a:xfrm>
          <a:solidFill>
            <a:schemeClr val="accent5"/>
          </a:solidFill>
        </p:grpSpPr>
        <p:sp>
          <p:nvSpPr>
            <p:cNvPr id="245" name="Rectangle: Rounded Corners 137">
              <a:extLst>
                <a:ext uri="{FF2B5EF4-FFF2-40B4-BE49-F238E27FC236}">
                  <a16:creationId xmlns:a16="http://schemas.microsoft.com/office/drawing/2014/main" id="{DCAB1193-AC61-B48B-B99D-8EB5E1E0CE7C}"/>
                </a:ext>
              </a:extLst>
            </p:cNvPr>
            <p:cNvSpPr/>
            <p:nvPr/>
          </p:nvSpPr>
          <p:spPr>
            <a:xfrm>
              <a:off x="7584511" y="1124507"/>
              <a:ext cx="440947" cy="440947"/>
            </a:xfrm>
            <a:prstGeom prst="rect">
              <a:avLst/>
            </a:prstGeom>
            <a:grpFill/>
            <a:ln>
              <a:noFill/>
            </a:ln>
          </p:spPr>
          <p:style>
            <a:lnRef idx="2">
              <a:scrgbClr r="0" g="0" b="0"/>
            </a:lnRef>
            <a:fillRef idx="1">
              <a:scrgbClr r="0" g="0" b="0"/>
            </a:fillRef>
            <a:effectRef idx="0">
              <a:schemeClr val="accent4">
                <a:hueOff val="-3454227"/>
                <a:satOff val="-21432"/>
                <a:lumOff val="-1081"/>
                <a:alphaOff val="0"/>
              </a:schemeClr>
            </a:effectRef>
            <a:fontRef idx="minor">
              <a:schemeClr val="lt1"/>
            </a:fontRef>
          </p:style>
          <p:txBody>
            <a:bodyPr/>
            <a:lstStyle/>
            <a:p>
              <a:endParaRPr lang="en-US" sz="600">
                <a:solidFill>
                  <a:schemeClr val="bg1"/>
                </a:solidFill>
              </a:endParaRPr>
            </a:p>
          </p:txBody>
        </p:sp>
        <p:sp>
          <p:nvSpPr>
            <p:cNvPr id="246" name="Rectangle: Rounded Corners 14">
              <a:extLst>
                <a:ext uri="{FF2B5EF4-FFF2-40B4-BE49-F238E27FC236}">
                  <a16:creationId xmlns:a16="http://schemas.microsoft.com/office/drawing/2014/main" id="{971D31D8-8989-2009-7E58-091C3E13E197}"/>
                </a:ext>
              </a:extLst>
            </p:cNvPr>
            <p:cNvSpPr txBox="1"/>
            <p:nvPr/>
          </p:nvSpPr>
          <p:spPr>
            <a:xfrm>
              <a:off x="7606036" y="1146032"/>
              <a:ext cx="397897" cy="39789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kern="1200">
                  <a:solidFill>
                    <a:schemeClr val="bg1"/>
                  </a:solidFill>
                  <a:ea typeface="+mn-ea"/>
                  <a:cs typeface="+mn-cs"/>
                </a:rPr>
                <a:t>Risk Engine</a:t>
              </a:r>
            </a:p>
          </p:txBody>
        </p:sp>
      </p:grpSp>
      <p:grpSp>
        <p:nvGrpSpPr>
          <p:cNvPr id="247" name="Group 246">
            <a:extLst>
              <a:ext uri="{FF2B5EF4-FFF2-40B4-BE49-F238E27FC236}">
                <a16:creationId xmlns:a16="http://schemas.microsoft.com/office/drawing/2014/main" id="{DB5AE089-458F-A2C1-D975-75693EDF0A98}"/>
              </a:ext>
            </a:extLst>
          </p:cNvPr>
          <p:cNvGrpSpPr/>
          <p:nvPr/>
        </p:nvGrpSpPr>
        <p:grpSpPr>
          <a:xfrm>
            <a:off x="6715017" y="3800479"/>
            <a:ext cx="627877" cy="345850"/>
            <a:chOff x="7584511" y="1124507"/>
            <a:chExt cx="440947" cy="440947"/>
          </a:xfrm>
          <a:solidFill>
            <a:schemeClr val="accent5"/>
          </a:solidFill>
        </p:grpSpPr>
        <p:sp>
          <p:nvSpPr>
            <p:cNvPr id="248" name="Rectangle: Rounded Corners 140">
              <a:extLst>
                <a:ext uri="{FF2B5EF4-FFF2-40B4-BE49-F238E27FC236}">
                  <a16:creationId xmlns:a16="http://schemas.microsoft.com/office/drawing/2014/main" id="{470DB04C-3912-2CD2-F823-FE9562E50657}"/>
                </a:ext>
              </a:extLst>
            </p:cNvPr>
            <p:cNvSpPr/>
            <p:nvPr/>
          </p:nvSpPr>
          <p:spPr>
            <a:xfrm>
              <a:off x="7584511" y="1124507"/>
              <a:ext cx="440947" cy="440947"/>
            </a:xfrm>
            <a:prstGeom prst="rect">
              <a:avLst/>
            </a:prstGeom>
            <a:grpFill/>
            <a:ln>
              <a:noFill/>
            </a:ln>
          </p:spPr>
          <p:style>
            <a:lnRef idx="2">
              <a:scrgbClr r="0" g="0" b="0"/>
            </a:lnRef>
            <a:fillRef idx="1">
              <a:scrgbClr r="0" g="0" b="0"/>
            </a:fillRef>
            <a:effectRef idx="0">
              <a:schemeClr val="accent4">
                <a:hueOff val="-3454227"/>
                <a:satOff val="-21432"/>
                <a:lumOff val="-1081"/>
                <a:alphaOff val="0"/>
              </a:schemeClr>
            </a:effectRef>
            <a:fontRef idx="minor">
              <a:schemeClr val="lt1"/>
            </a:fontRef>
          </p:style>
          <p:txBody>
            <a:bodyPr/>
            <a:lstStyle/>
            <a:p>
              <a:endParaRPr lang="en-US" sz="600">
                <a:solidFill>
                  <a:schemeClr val="bg1"/>
                </a:solidFill>
              </a:endParaRPr>
            </a:p>
          </p:txBody>
        </p:sp>
        <p:sp>
          <p:nvSpPr>
            <p:cNvPr id="249" name="Rectangle: Rounded Corners 14">
              <a:extLst>
                <a:ext uri="{FF2B5EF4-FFF2-40B4-BE49-F238E27FC236}">
                  <a16:creationId xmlns:a16="http://schemas.microsoft.com/office/drawing/2014/main" id="{0B4C25D8-EC5E-B232-3A10-484BBF5E5AED}"/>
                </a:ext>
              </a:extLst>
            </p:cNvPr>
            <p:cNvSpPr txBox="1"/>
            <p:nvPr/>
          </p:nvSpPr>
          <p:spPr>
            <a:xfrm>
              <a:off x="7606036" y="1146032"/>
              <a:ext cx="397897" cy="39789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kern="1200">
                  <a:solidFill>
                    <a:schemeClr val="bg1"/>
                  </a:solidFill>
                  <a:ea typeface="+mn-ea"/>
                  <a:cs typeface="+mn-cs"/>
                </a:rPr>
                <a:t>Credit Bureau</a:t>
              </a:r>
            </a:p>
          </p:txBody>
        </p:sp>
      </p:grpSp>
      <p:sp>
        <p:nvSpPr>
          <p:cNvPr id="253" name="Rectangle: Rounded Corners 143">
            <a:extLst>
              <a:ext uri="{FF2B5EF4-FFF2-40B4-BE49-F238E27FC236}">
                <a16:creationId xmlns:a16="http://schemas.microsoft.com/office/drawing/2014/main" id="{B38841B7-BA3D-8429-CF72-2156D0B862F0}"/>
              </a:ext>
            </a:extLst>
          </p:cNvPr>
          <p:cNvSpPr/>
          <p:nvPr/>
        </p:nvSpPr>
        <p:spPr>
          <a:xfrm>
            <a:off x="1064297" y="1524242"/>
            <a:ext cx="609157" cy="345850"/>
          </a:xfrm>
          <a:prstGeom prst="rect">
            <a:avLst/>
          </a:prstGeom>
          <a:solidFill>
            <a:schemeClr val="accent5"/>
          </a:solidFill>
          <a:ln>
            <a:noFill/>
          </a:ln>
        </p:spPr>
        <p:style>
          <a:lnRef idx="2">
            <a:scrgbClr r="0" g="0" b="0"/>
          </a:lnRef>
          <a:fillRef idx="1">
            <a:scrgbClr r="0" g="0" b="0"/>
          </a:fillRef>
          <a:effectRef idx="0">
            <a:schemeClr val="accent4">
              <a:hueOff val="-3454227"/>
              <a:satOff val="-21432"/>
              <a:lumOff val="-1081"/>
              <a:alphaOff val="0"/>
            </a:schemeClr>
          </a:effectRef>
          <a:fontRef idx="minor">
            <a:schemeClr val="lt1"/>
          </a:fontRef>
        </p:style>
        <p:txBody>
          <a:bodyPr lIns="36000" rIns="36000" anchor="ctr"/>
          <a:lstStyle/>
          <a:p>
            <a:pPr algn="ctr"/>
            <a:r>
              <a:rPr lang="en-US" sz="600" b="1">
                <a:solidFill>
                  <a:schemeClr val="bg1"/>
                </a:solidFill>
              </a:rPr>
              <a:t>Marketing Automation</a:t>
            </a:r>
          </a:p>
        </p:txBody>
      </p:sp>
      <p:sp>
        <p:nvSpPr>
          <p:cNvPr id="254" name="Rectangle: Rounded Corners 12">
            <a:extLst>
              <a:ext uri="{FF2B5EF4-FFF2-40B4-BE49-F238E27FC236}">
                <a16:creationId xmlns:a16="http://schemas.microsoft.com/office/drawing/2014/main" id="{083C93C6-ACD8-FA27-F479-FD77B631681E}"/>
              </a:ext>
            </a:extLst>
          </p:cNvPr>
          <p:cNvSpPr txBox="1"/>
          <p:nvPr/>
        </p:nvSpPr>
        <p:spPr>
          <a:xfrm>
            <a:off x="6014734" y="3994428"/>
            <a:ext cx="627877" cy="30977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444500">
              <a:lnSpc>
                <a:spcPct val="90000"/>
              </a:lnSpc>
              <a:spcBef>
                <a:spcPct val="0"/>
              </a:spcBef>
              <a:spcAft>
                <a:spcPct val="35000"/>
              </a:spcAft>
              <a:buNone/>
            </a:pPr>
            <a:r>
              <a:rPr lang="en-US" sz="600" b="1" i="0" u="none" kern="1200">
                <a:solidFill>
                  <a:schemeClr val="bg1"/>
                </a:solidFill>
              </a:rPr>
              <a:t>CMS</a:t>
            </a:r>
            <a:endParaRPr lang="en-US" sz="600" b="1" kern="1200">
              <a:solidFill>
                <a:schemeClr val="bg1"/>
              </a:solidFill>
            </a:endParaRPr>
          </a:p>
        </p:txBody>
      </p:sp>
      <p:sp>
        <p:nvSpPr>
          <p:cNvPr id="256" name="Tytuł 11">
            <a:extLst>
              <a:ext uri="{FF2B5EF4-FFF2-40B4-BE49-F238E27FC236}">
                <a16:creationId xmlns:a16="http://schemas.microsoft.com/office/drawing/2014/main" id="{1C352DEA-84DD-EF77-62CD-890DD95BC876}"/>
              </a:ext>
            </a:extLst>
          </p:cNvPr>
          <p:cNvSpPr>
            <a:spLocks noGrp="1"/>
          </p:cNvSpPr>
          <p:nvPr>
            <p:ph type="title"/>
          </p:nvPr>
        </p:nvSpPr>
        <p:spPr>
          <a:xfrm>
            <a:off x="978102" y="630238"/>
            <a:ext cx="7185713" cy="276999"/>
          </a:xfrm>
        </p:spPr>
        <p:txBody>
          <a:bodyPr/>
          <a:lstStyle/>
          <a:p>
            <a:r>
              <a:rPr lang="en-GB"/>
              <a:t>Split work according to domains</a:t>
            </a:r>
            <a:endParaRPr lang="pl-PL"/>
          </a:p>
        </p:txBody>
      </p:sp>
    </p:spTree>
    <p:extLst>
      <p:ext uri="{BB962C8B-B14F-4D97-AF65-F5344CB8AC3E}">
        <p14:creationId xmlns:p14="http://schemas.microsoft.com/office/powerpoint/2010/main" val="4144233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blue and pink background&#10;&#10;Description automatically generated">
            <a:extLst>
              <a:ext uri="{FF2B5EF4-FFF2-40B4-BE49-F238E27FC236}">
                <a16:creationId xmlns:a16="http://schemas.microsoft.com/office/drawing/2014/main" id="{866AF8AC-EDFC-5109-2127-B1AB70BE4E29}"/>
              </a:ext>
            </a:extLst>
          </p:cNvPr>
          <p:cNvPicPr>
            <a:picLocks noChangeAspect="1"/>
          </p:cNvPicPr>
          <p:nvPr>
            <p:custDataLst>
              <p:tags r:id="rId1"/>
            </p:custDataLst>
          </p:nvPr>
        </p:nvPicPr>
        <p:blipFill>
          <a:blip r:embed="rId3"/>
          <a:stretch>
            <a:fillRect/>
          </a:stretch>
        </p:blipFill>
        <p:spPr>
          <a:xfrm>
            <a:off x="196597" y="450529"/>
            <a:ext cx="8757280" cy="4511325"/>
          </a:xfrm>
          <a:prstGeom prst="rect">
            <a:avLst/>
          </a:prstGeom>
        </p:spPr>
      </p:pic>
      <p:sp>
        <p:nvSpPr>
          <p:cNvPr id="2" name="Freihandform: Form 8">
            <a:extLst>
              <a:ext uri="{FF2B5EF4-FFF2-40B4-BE49-F238E27FC236}">
                <a16:creationId xmlns:a16="http://schemas.microsoft.com/office/drawing/2014/main" id="{D3CFE8C2-DC7B-59F7-DCC7-899A0BA9D80F}"/>
              </a:ext>
            </a:extLst>
          </p:cNvPr>
          <p:cNvSpPr>
            <a:spLocks/>
          </p:cNvSpPr>
          <p:nvPr/>
        </p:nvSpPr>
        <p:spPr>
          <a:xfrm>
            <a:off x="979286" y="1022947"/>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200">
              <a:solidFill>
                <a:schemeClr val="bg1"/>
              </a:solidFill>
            </a:endParaRPr>
          </a:p>
        </p:txBody>
      </p:sp>
      <p:sp>
        <p:nvSpPr>
          <p:cNvPr id="3" name="Titel 1">
            <a:extLst>
              <a:ext uri="{FF2B5EF4-FFF2-40B4-BE49-F238E27FC236}">
                <a16:creationId xmlns:a16="http://schemas.microsoft.com/office/drawing/2014/main" id="{3A0354ED-2B81-DBC2-BB76-BB9744C0A594}"/>
              </a:ext>
            </a:extLst>
          </p:cNvPr>
          <p:cNvSpPr>
            <a:spLocks noGrp="1"/>
          </p:cNvSpPr>
          <p:nvPr/>
        </p:nvSpPr>
        <p:spPr>
          <a:xfrm>
            <a:off x="976313" y="681185"/>
            <a:ext cx="7185713"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lang="de-DE" sz="2000" b="1" kern="1200">
                <a:solidFill>
                  <a:schemeClr val="tx1"/>
                </a:solidFill>
                <a:latin typeface="+mn-lt"/>
                <a:ea typeface="Geneva" pitchFamily="-128" charset="-128"/>
                <a:cs typeface="+mj-cs"/>
              </a:defRPr>
            </a:lvl1pPr>
          </a:lstStyle>
          <a:p>
            <a:r>
              <a:rPr lang="en-GB">
                <a:solidFill>
                  <a:schemeClr val="bg1"/>
                </a:solidFill>
              </a:rPr>
              <a:t>Self-sufficient teams</a:t>
            </a:r>
          </a:p>
        </p:txBody>
      </p:sp>
      <p:sp>
        <p:nvSpPr>
          <p:cNvPr id="7" name="Text Placeholder 2">
            <a:extLst>
              <a:ext uri="{FF2B5EF4-FFF2-40B4-BE49-F238E27FC236}">
                <a16:creationId xmlns:a16="http://schemas.microsoft.com/office/drawing/2014/main" id="{B161E25B-6B8E-394D-01DA-6AC1998C63C1}"/>
              </a:ext>
            </a:extLst>
          </p:cNvPr>
          <p:cNvSpPr txBox="1">
            <a:spLocks/>
          </p:cNvSpPr>
          <p:nvPr/>
        </p:nvSpPr>
        <p:spPr>
          <a:xfrm>
            <a:off x="976314" y="1314675"/>
            <a:ext cx="2316824" cy="193899"/>
          </a:xfrm>
          <a:prstGeom prst="rect">
            <a:avLst/>
          </a:prstGeom>
        </p:spPr>
        <p:txBody>
          <a:bodyPr vert="horz" wrap="square" lIns="0" tIns="0" rIns="0" bIns="0" rtlCol="0">
            <a:spAutoFit/>
          </a:bodyPr>
          <a:lstStyle>
            <a:defPPr>
              <a:defRPr lang="de-DE"/>
            </a:defPPr>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a:solidFill>
                  <a:schemeClr val="bg1"/>
                </a:solidFill>
              </a:rPr>
              <a:t>The roles in a typical</a:t>
            </a:r>
            <a:r>
              <a:rPr lang="en-US">
                <a:solidFill>
                  <a:schemeClr val="bg1"/>
                </a:solidFill>
              </a:rPr>
              <a:t> squad</a:t>
            </a:r>
            <a:endParaRPr lang="en-GB" sz="1400">
              <a:solidFill>
                <a:schemeClr val="bg1"/>
              </a:solidFill>
            </a:endParaRPr>
          </a:p>
        </p:txBody>
      </p:sp>
      <p:sp>
        <p:nvSpPr>
          <p:cNvPr id="8" name="Rectangle 7">
            <a:extLst>
              <a:ext uri="{FF2B5EF4-FFF2-40B4-BE49-F238E27FC236}">
                <a16:creationId xmlns:a16="http://schemas.microsoft.com/office/drawing/2014/main" id="{80DEB979-395E-813A-794D-35FE684DADD4}"/>
              </a:ext>
            </a:extLst>
          </p:cNvPr>
          <p:cNvSpPr/>
          <p:nvPr/>
        </p:nvSpPr>
        <p:spPr>
          <a:xfrm>
            <a:off x="3293137" y="1850472"/>
            <a:ext cx="2304000" cy="432000"/>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PRODUCT OWNER</a:t>
            </a:r>
          </a:p>
          <a:p>
            <a:pPr algn="ctr"/>
            <a:r>
              <a:rPr lang="en-US" sz="700">
                <a:solidFill>
                  <a:schemeClr val="bg1"/>
                </a:solidFill>
              </a:rPr>
              <a:t>In-house</a:t>
            </a:r>
          </a:p>
        </p:txBody>
      </p:sp>
      <p:sp>
        <p:nvSpPr>
          <p:cNvPr id="9" name="Rectangle 8">
            <a:extLst>
              <a:ext uri="{FF2B5EF4-FFF2-40B4-BE49-F238E27FC236}">
                <a16:creationId xmlns:a16="http://schemas.microsoft.com/office/drawing/2014/main" id="{C8349710-F3A3-9260-8E71-51D9B500C87D}"/>
              </a:ext>
            </a:extLst>
          </p:cNvPr>
          <p:cNvSpPr/>
          <p:nvPr/>
        </p:nvSpPr>
        <p:spPr>
          <a:xfrm>
            <a:off x="5719530" y="1850472"/>
            <a:ext cx="2304000" cy="432000"/>
          </a:xfrm>
          <a:prstGeom prst="rect">
            <a:avLst/>
          </a:prstGeom>
          <a:gradFill flip="none" rotWithShape="1">
            <a:gsLst>
              <a:gs pos="7000">
                <a:schemeClr val="accent1"/>
              </a:gs>
              <a:gs pos="100000">
                <a:srgbClr val="B02A87"/>
              </a:gs>
            </a:gsLst>
            <a:lin ang="135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SCRUM MASTER</a:t>
            </a:r>
          </a:p>
          <a:p>
            <a:pPr algn="ctr"/>
            <a:r>
              <a:rPr lang="en-US" sz="800">
                <a:solidFill>
                  <a:schemeClr val="bg1"/>
                </a:solidFill>
              </a:rPr>
              <a:t>GFT or in house, can be shared between teams</a:t>
            </a:r>
          </a:p>
        </p:txBody>
      </p:sp>
      <p:sp>
        <p:nvSpPr>
          <p:cNvPr id="10" name="Rectangle 9">
            <a:extLst>
              <a:ext uri="{FF2B5EF4-FFF2-40B4-BE49-F238E27FC236}">
                <a16:creationId xmlns:a16="http://schemas.microsoft.com/office/drawing/2014/main" id="{5419983A-5CB1-9F3F-6E1F-1BB0162C8E02}"/>
              </a:ext>
            </a:extLst>
          </p:cNvPr>
          <p:cNvSpPr/>
          <p:nvPr/>
        </p:nvSpPr>
        <p:spPr>
          <a:xfrm>
            <a:off x="3293137" y="2379607"/>
            <a:ext cx="2304000" cy="432000"/>
          </a:xfrm>
          <a:prstGeom prst="rect">
            <a:avLst/>
          </a:prstGeom>
          <a:gradFill flip="none" rotWithShape="1">
            <a:gsLst>
              <a:gs pos="7000">
                <a:schemeClr val="accent1"/>
              </a:gs>
              <a:gs pos="100000">
                <a:srgbClr val="B02A87"/>
              </a:gs>
            </a:gsLst>
            <a:lin ang="135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BUSINESS ANALYSTS</a:t>
            </a:r>
          </a:p>
          <a:p>
            <a:pPr algn="ctr"/>
            <a:r>
              <a:rPr lang="en-US" sz="800">
                <a:solidFill>
                  <a:schemeClr val="bg1"/>
                </a:solidFill>
              </a:rPr>
              <a:t>In-house or GFT</a:t>
            </a:r>
          </a:p>
        </p:txBody>
      </p:sp>
      <p:sp>
        <p:nvSpPr>
          <p:cNvPr id="11" name="Rectangle 10">
            <a:extLst>
              <a:ext uri="{FF2B5EF4-FFF2-40B4-BE49-F238E27FC236}">
                <a16:creationId xmlns:a16="http://schemas.microsoft.com/office/drawing/2014/main" id="{69D11E83-E205-5CC1-233B-19EAA9CB5045}"/>
              </a:ext>
            </a:extLst>
          </p:cNvPr>
          <p:cNvSpPr/>
          <p:nvPr/>
        </p:nvSpPr>
        <p:spPr>
          <a:xfrm>
            <a:off x="5719530" y="2379607"/>
            <a:ext cx="2304000" cy="432000"/>
          </a:xfrm>
          <a:prstGeom prst="rect">
            <a:avLst/>
          </a:prstGeom>
          <a:gradFill flip="none" rotWithShape="1">
            <a:gsLst>
              <a:gs pos="7000">
                <a:schemeClr val="accent1"/>
              </a:gs>
              <a:gs pos="100000">
                <a:srgbClr val="B02A87"/>
              </a:gs>
            </a:gsLst>
            <a:lin ang="135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FRONTEND DEVELOPERS</a:t>
            </a:r>
          </a:p>
          <a:p>
            <a:pPr algn="ctr"/>
            <a:r>
              <a:rPr lang="en-US" sz="800">
                <a:solidFill>
                  <a:schemeClr val="bg1"/>
                </a:solidFill>
              </a:rPr>
              <a:t>React, iOS, Android, UX</a:t>
            </a:r>
          </a:p>
        </p:txBody>
      </p:sp>
      <p:sp>
        <p:nvSpPr>
          <p:cNvPr id="12" name="Rectangle 11">
            <a:extLst>
              <a:ext uri="{FF2B5EF4-FFF2-40B4-BE49-F238E27FC236}">
                <a16:creationId xmlns:a16="http://schemas.microsoft.com/office/drawing/2014/main" id="{440F0408-7257-9073-3934-C5355C124A37}"/>
              </a:ext>
            </a:extLst>
          </p:cNvPr>
          <p:cNvSpPr/>
          <p:nvPr/>
        </p:nvSpPr>
        <p:spPr>
          <a:xfrm>
            <a:off x="3293137" y="2908742"/>
            <a:ext cx="2304000" cy="432000"/>
          </a:xfrm>
          <a:prstGeom prst="rect">
            <a:avLst/>
          </a:prstGeom>
          <a:gradFill flip="none" rotWithShape="1">
            <a:gsLst>
              <a:gs pos="7000">
                <a:schemeClr val="accent1"/>
              </a:gs>
              <a:gs pos="100000">
                <a:srgbClr val="B02A87"/>
              </a:gs>
            </a:gsLst>
            <a:lin ang="135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BACKEND DEVELOPERS</a:t>
            </a:r>
          </a:p>
          <a:p>
            <a:pPr algn="ctr"/>
            <a:r>
              <a:rPr lang="en-US" sz="800">
                <a:solidFill>
                  <a:schemeClr val="bg1"/>
                </a:solidFill>
              </a:rPr>
              <a:t>Java/Kotlin, Data Eng, Smart Contract, etc.</a:t>
            </a:r>
          </a:p>
        </p:txBody>
      </p:sp>
      <p:sp>
        <p:nvSpPr>
          <p:cNvPr id="13" name="Rectangle 12">
            <a:extLst>
              <a:ext uri="{FF2B5EF4-FFF2-40B4-BE49-F238E27FC236}">
                <a16:creationId xmlns:a16="http://schemas.microsoft.com/office/drawing/2014/main" id="{2DF74D98-D148-A304-14AB-5A0D7517D6A6}"/>
              </a:ext>
            </a:extLst>
          </p:cNvPr>
          <p:cNvSpPr/>
          <p:nvPr/>
        </p:nvSpPr>
        <p:spPr>
          <a:xfrm>
            <a:off x="5719530" y="2908742"/>
            <a:ext cx="2304000" cy="432000"/>
          </a:xfrm>
          <a:prstGeom prst="rect">
            <a:avLst/>
          </a:prstGeom>
          <a:gradFill flip="none" rotWithShape="1">
            <a:gsLst>
              <a:gs pos="7000">
                <a:schemeClr val="accent1"/>
              </a:gs>
              <a:gs pos="100000">
                <a:srgbClr val="B02A87"/>
              </a:gs>
            </a:gsLst>
            <a:lin ang="135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TECHNICAL BUSINESS ANALYSTS</a:t>
            </a:r>
          </a:p>
          <a:p>
            <a:pPr algn="ctr"/>
            <a:r>
              <a:rPr lang="en-US" sz="800">
                <a:solidFill>
                  <a:schemeClr val="bg1"/>
                </a:solidFill>
              </a:rPr>
              <a:t>Requirements engineers</a:t>
            </a:r>
          </a:p>
        </p:txBody>
      </p:sp>
      <p:grpSp>
        <p:nvGrpSpPr>
          <p:cNvPr id="14" name="Group 13">
            <a:extLst>
              <a:ext uri="{FF2B5EF4-FFF2-40B4-BE49-F238E27FC236}">
                <a16:creationId xmlns:a16="http://schemas.microsoft.com/office/drawing/2014/main" id="{9AA9514B-AD96-F3AC-E6A7-70BDE2CAC9C1}"/>
              </a:ext>
            </a:extLst>
          </p:cNvPr>
          <p:cNvGrpSpPr/>
          <p:nvPr/>
        </p:nvGrpSpPr>
        <p:grpSpPr>
          <a:xfrm>
            <a:off x="3293137" y="3437877"/>
            <a:ext cx="4730393" cy="432000"/>
            <a:chOff x="3371645" y="3282083"/>
            <a:chExt cx="4730393" cy="432000"/>
          </a:xfrm>
          <a:gradFill>
            <a:gsLst>
              <a:gs pos="50000">
                <a:srgbClr val="49679D"/>
              </a:gs>
              <a:gs pos="0">
                <a:srgbClr val="213E7F"/>
              </a:gs>
              <a:gs pos="100000">
                <a:srgbClr val="AAC8E6"/>
              </a:gs>
            </a:gsLst>
            <a:lin ang="13500000" scaled="1"/>
          </a:gradFill>
        </p:grpSpPr>
        <p:sp>
          <p:nvSpPr>
            <p:cNvPr id="21" name="Rectangle 20">
              <a:extLst>
                <a:ext uri="{FF2B5EF4-FFF2-40B4-BE49-F238E27FC236}">
                  <a16:creationId xmlns:a16="http://schemas.microsoft.com/office/drawing/2014/main" id="{613C4172-C682-A77E-8028-1796524E127C}"/>
                </a:ext>
              </a:extLst>
            </p:cNvPr>
            <p:cNvSpPr/>
            <p:nvPr/>
          </p:nvSpPr>
          <p:spPr>
            <a:xfrm>
              <a:off x="3371645" y="3282083"/>
              <a:ext cx="2304000" cy="43200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QUALITY ASSURANCE</a:t>
              </a:r>
            </a:p>
            <a:p>
              <a:pPr algn="ctr"/>
              <a:r>
                <a:rPr lang="en-GB" sz="700">
                  <a:solidFill>
                    <a:schemeClr val="bg1"/>
                  </a:solidFill>
                </a:rPr>
                <a:t>Testing from unit through Integration</a:t>
              </a:r>
              <a:endParaRPr lang="en-US" sz="700">
                <a:solidFill>
                  <a:schemeClr val="bg1"/>
                </a:solidFill>
              </a:endParaRPr>
            </a:p>
          </p:txBody>
        </p:sp>
        <p:sp>
          <p:nvSpPr>
            <p:cNvPr id="22" name="Rectangle 21">
              <a:extLst>
                <a:ext uri="{FF2B5EF4-FFF2-40B4-BE49-F238E27FC236}">
                  <a16:creationId xmlns:a16="http://schemas.microsoft.com/office/drawing/2014/main" id="{68EDD222-DF54-4168-5C6C-5BAED3543F0C}"/>
                </a:ext>
              </a:extLst>
            </p:cNvPr>
            <p:cNvSpPr/>
            <p:nvPr/>
          </p:nvSpPr>
          <p:spPr>
            <a:xfrm>
              <a:off x="5798038" y="3282083"/>
              <a:ext cx="2304000" cy="432000"/>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DEVOPS &amp; Cloud Eng</a:t>
              </a:r>
            </a:p>
            <a:p>
              <a:pPr algn="ctr"/>
              <a:r>
                <a:rPr lang="en-US" sz="700">
                  <a:solidFill>
                    <a:schemeClr val="bg1"/>
                  </a:solidFill>
                </a:rPr>
                <a:t>CICD &amp; AWS experts</a:t>
              </a:r>
            </a:p>
          </p:txBody>
        </p:sp>
      </p:grpSp>
      <p:sp>
        <p:nvSpPr>
          <p:cNvPr id="15" name="Rectangle 14">
            <a:extLst>
              <a:ext uri="{FF2B5EF4-FFF2-40B4-BE49-F238E27FC236}">
                <a16:creationId xmlns:a16="http://schemas.microsoft.com/office/drawing/2014/main" id="{613C4172-C682-A77E-8028-1796524E127C}"/>
              </a:ext>
            </a:extLst>
          </p:cNvPr>
          <p:cNvSpPr/>
          <p:nvPr/>
        </p:nvSpPr>
        <p:spPr>
          <a:xfrm>
            <a:off x="3293137" y="3437877"/>
            <a:ext cx="2304000" cy="432000"/>
          </a:xfrm>
          <a:prstGeom prst="rect">
            <a:avLst/>
          </a:prstGeom>
          <a:gradFill flip="none" rotWithShape="1">
            <a:gsLst>
              <a:gs pos="7000">
                <a:schemeClr val="accent1"/>
              </a:gs>
              <a:gs pos="100000">
                <a:srgbClr val="B02A87"/>
              </a:gs>
            </a:gsLst>
            <a:lin ang="135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QUALITY ASSURANCE</a:t>
            </a:r>
          </a:p>
          <a:p>
            <a:pPr algn="ctr"/>
            <a:r>
              <a:rPr lang="en-GB" sz="800">
                <a:solidFill>
                  <a:schemeClr val="bg1"/>
                </a:solidFill>
              </a:rPr>
              <a:t>Testing from unit through Integration</a:t>
            </a:r>
            <a:endParaRPr lang="en-US" sz="800">
              <a:solidFill>
                <a:schemeClr val="bg1"/>
              </a:solidFill>
            </a:endParaRPr>
          </a:p>
        </p:txBody>
      </p:sp>
      <p:sp>
        <p:nvSpPr>
          <p:cNvPr id="16" name="Rectangle 15">
            <a:extLst>
              <a:ext uri="{FF2B5EF4-FFF2-40B4-BE49-F238E27FC236}">
                <a16:creationId xmlns:a16="http://schemas.microsoft.com/office/drawing/2014/main" id="{68EDD222-DF54-4168-5C6C-5BAED3543F0C}"/>
              </a:ext>
            </a:extLst>
          </p:cNvPr>
          <p:cNvSpPr/>
          <p:nvPr/>
        </p:nvSpPr>
        <p:spPr>
          <a:xfrm>
            <a:off x="5719530" y="3437877"/>
            <a:ext cx="2304000" cy="432000"/>
          </a:xfrm>
          <a:prstGeom prst="rect">
            <a:avLst/>
          </a:prstGeom>
          <a:gradFill flip="none" rotWithShape="1">
            <a:gsLst>
              <a:gs pos="7000">
                <a:schemeClr val="accent1"/>
              </a:gs>
              <a:gs pos="100000">
                <a:srgbClr val="B02A87"/>
              </a:gs>
            </a:gsLst>
            <a:lin ang="135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DEVOPS &amp; Cloud Eng</a:t>
            </a:r>
          </a:p>
          <a:p>
            <a:pPr algn="ctr"/>
            <a:r>
              <a:rPr lang="en-US" sz="800">
                <a:solidFill>
                  <a:schemeClr val="bg1"/>
                </a:solidFill>
              </a:rPr>
              <a:t>CICD &amp; Cloud experts</a:t>
            </a:r>
          </a:p>
        </p:txBody>
      </p:sp>
      <p:sp>
        <p:nvSpPr>
          <p:cNvPr id="17" name="Rectangle 16">
            <a:extLst>
              <a:ext uri="{FF2B5EF4-FFF2-40B4-BE49-F238E27FC236}">
                <a16:creationId xmlns:a16="http://schemas.microsoft.com/office/drawing/2014/main" id="{7F2D0F58-F7DC-2D57-170E-ACD4FB4BB337}"/>
              </a:ext>
            </a:extLst>
          </p:cNvPr>
          <p:cNvSpPr/>
          <p:nvPr/>
        </p:nvSpPr>
        <p:spPr>
          <a:xfrm>
            <a:off x="979286" y="2164902"/>
            <a:ext cx="1527491" cy="317754"/>
          </a:xfrm>
          <a:prstGeom prst="rect">
            <a:avLst/>
          </a:prstGeom>
          <a:gradFill flip="none" rotWithShape="1">
            <a:gsLst>
              <a:gs pos="0">
                <a:srgbClr val="213E7F"/>
              </a:gs>
              <a:gs pos="100000">
                <a:srgbClr val="B02A87"/>
              </a:gs>
            </a:gsLst>
            <a:lin ang="135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MIX TEAMS</a:t>
            </a:r>
          </a:p>
          <a:p>
            <a:pPr algn="ctr"/>
            <a:r>
              <a:rPr lang="en-US" sz="800">
                <a:solidFill>
                  <a:schemeClr val="bg1"/>
                </a:solidFill>
              </a:rPr>
              <a:t> (GFT / BANK /  VENDORS</a:t>
            </a:r>
          </a:p>
        </p:txBody>
      </p:sp>
      <p:sp>
        <p:nvSpPr>
          <p:cNvPr id="18" name="Rectangle 17">
            <a:extLst>
              <a:ext uri="{FF2B5EF4-FFF2-40B4-BE49-F238E27FC236}">
                <a16:creationId xmlns:a16="http://schemas.microsoft.com/office/drawing/2014/main" id="{31653D6F-D30A-7FBB-AE7F-2F925DE41707}"/>
              </a:ext>
            </a:extLst>
          </p:cNvPr>
          <p:cNvSpPr/>
          <p:nvPr/>
        </p:nvSpPr>
        <p:spPr>
          <a:xfrm>
            <a:off x="979286" y="1748718"/>
            <a:ext cx="1527491" cy="317754"/>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BANK</a:t>
            </a:r>
          </a:p>
        </p:txBody>
      </p:sp>
      <p:sp>
        <p:nvSpPr>
          <p:cNvPr id="19" name="Rectangle 18">
            <a:extLst>
              <a:ext uri="{FF2B5EF4-FFF2-40B4-BE49-F238E27FC236}">
                <a16:creationId xmlns:a16="http://schemas.microsoft.com/office/drawing/2014/main" id="{56B055B7-911E-E501-89B2-00273F2E5A16}"/>
              </a:ext>
            </a:extLst>
          </p:cNvPr>
          <p:cNvSpPr/>
          <p:nvPr/>
        </p:nvSpPr>
        <p:spPr>
          <a:xfrm>
            <a:off x="4496757" y="4030314"/>
            <a:ext cx="2304000" cy="432000"/>
          </a:xfrm>
          <a:prstGeom prst="rect">
            <a:avLst/>
          </a:prstGeom>
          <a:gradFill flip="none" rotWithShape="1">
            <a:gsLst>
              <a:gs pos="7000">
                <a:schemeClr val="accent1"/>
              </a:gs>
              <a:gs pos="100000">
                <a:srgbClr val="B02A87"/>
              </a:gs>
            </a:gsLst>
            <a:lin ang="135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Architecture &amp; Technical SME</a:t>
            </a:r>
          </a:p>
          <a:p>
            <a:pPr algn="ctr"/>
            <a:r>
              <a:rPr lang="en-GB" sz="800">
                <a:solidFill>
                  <a:schemeClr val="bg1"/>
                </a:solidFill>
              </a:rPr>
              <a:t>System architecture, Data architecture, SME</a:t>
            </a:r>
            <a:endParaRPr lang="en-US" sz="800">
              <a:solidFill>
                <a:schemeClr val="bg1"/>
              </a:solidFill>
            </a:endParaRPr>
          </a:p>
        </p:txBody>
      </p:sp>
      <p:sp>
        <p:nvSpPr>
          <p:cNvPr id="20" name="Rectangle 19">
            <a:extLst>
              <a:ext uri="{FF2B5EF4-FFF2-40B4-BE49-F238E27FC236}">
                <a16:creationId xmlns:a16="http://schemas.microsoft.com/office/drawing/2014/main" id="{B11DE54F-76DC-64E2-D066-7C0846493D15}"/>
              </a:ext>
            </a:extLst>
          </p:cNvPr>
          <p:cNvSpPr/>
          <p:nvPr/>
        </p:nvSpPr>
        <p:spPr>
          <a:xfrm>
            <a:off x="4496757" y="1237174"/>
            <a:ext cx="2304000" cy="432000"/>
          </a:xfrm>
          <a:prstGeom prst="rect">
            <a:avLst/>
          </a:prstGeom>
          <a:solidFill>
            <a:srgbClr val="B02A8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rPr>
              <a:t>BUSINESS SUBJECT MATTER EXPERTS</a:t>
            </a:r>
          </a:p>
          <a:p>
            <a:pPr algn="ctr"/>
            <a:r>
              <a:rPr lang="en-US" sz="700">
                <a:solidFill>
                  <a:schemeClr val="bg1"/>
                </a:solidFill>
              </a:rPr>
              <a:t>Always in-house and provides business knowledge and regulatory requirements</a:t>
            </a:r>
          </a:p>
        </p:txBody>
      </p:sp>
    </p:spTree>
    <p:extLst>
      <p:ext uri="{BB962C8B-B14F-4D97-AF65-F5344CB8AC3E}">
        <p14:creationId xmlns:p14="http://schemas.microsoft.com/office/powerpoint/2010/main" val="174408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41E32-D7C1-3198-0AE0-2E534A2E380D}"/>
            </a:ext>
          </a:extLst>
        </p:cNvPr>
        <p:cNvGrpSpPr/>
        <p:nvPr/>
      </p:nvGrpSpPr>
      <p:grpSpPr>
        <a:xfrm>
          <a:off x="0" y="0"/>
          <a:ext cx="0" cy="0"/>
          <a:chOff x="0" y="0"/>
          <a:chExt cx="0" cy="0"/>
        </a:xfrm>
      </p:grpSpPr>
      <p:pic>
        <p:nvPicPr>
          <p:cNvPr id="8" name="Bildplatzhalter 25" descr="Ein Bild, das Licht, Screenshot, Dunkelheit, violett enthält.&#10;&#10;Automatisch generierte Beschreibung">
            <a:extLst>
              <a:ext uri="{FF2B5EF4-FFF2-40B4-BE49-F238E27FC236}">
                <a16:creationId xmlns:a16="http://schemas.microsoft.com/office/drawing/2014/main" id="{C8D5D357-41ED-69B8-5964-C73E95421B09}"/>
              </a:ext>
            </a:extLst>
          </p:cNvPr>
          <p:cNvPicPr>
            <a:picLocks noGrp="1" noRot="1" noMove="1" noResize="1" noEditPoints="1" noAdjustHandles="1" noChangeArrowheads="1" noChangeShapeType="1" noCrop="1"/>
          </p:cNvPicPr>
          <p:nvPr/>
        </p:nvPicPr>
        <p:blipFill rotWithShape="1">
          <a:blip r:embed="rId3"/>
          <a:srcRect l="7334" t="21835" r="28628" b="19663"/>
          <a:stretch/>
        </p:blipFill>
        <p:spPr>
          <a:xfrm flipV="1">
            <a:off x="204877" y="463670"/>
            <a:ext cx="8765941" cy="4497740"/>
          </a:xfrm>
          <a:prstGeom prst="rect">
            <a:avLst/>
          </a:prstGeom>
        </p:spPr>
      </p:pic>
      <p:sp>
        <p:nvSpPr>
          <p:cNvPr id="6" name="Datumsplatzhalter 1">
            <a:extLst>
              <a:ext uri="{FF2B5EF4-FFF2-40B4-BE49-F238E27FC236}">
                <a16:creationId xmlns:a16="http://schemas.microsoft.com/office/drawing/2014/main" id="{D5BBA447-9688-0DBB-4B24-36B5FFE4122E}"/>
              </a:ext>
            </a:extLst>
          </p:cNvPr>
          <p:cNvSpPr txBox="1">
            <a:spLocks/>
          </p:cNvSpPr>
          <p:nvPr/>
        </p:nvSpPr>
        <p:spPr>
          <a:xfrm>
            <a:off x="71438" y="4911472"/>
            <a:ext cx="791957" cy="92333"/>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a:ln>
                  <a:noFill/>
                </a:ln>
                <a:solidFill>
                  <a:prstClr val="white"/>
                </a:solidFill>
                <a:effectLst/>
                <a:uLnTx/>
                <a:uFillTx/>
                <a:latin typeface="Arial"/>
                <a:ea typeface="+mn-ea"/>
                <a:cs typeface="+mn-cs"/>
              </a:rPr>
              <a:t>Confidential</a:t>
            </a:r>
          </a:p>
        </p:txBody>
      </p:sp>
      <p:sp>
        <p:nvSpPr>
          <p:cNvPr id="7" name="pole tekstowe 6">
            <a:extLst>
              <a:ext uri="{FF2B5EF4-FFF2-40B4-BE49-F238E27FC236}">
                <a16:creationId xmlns:a16="http://schemas.microsoft.com/office/drawing/2014/main" id="{77AB965F-7BF9-1AFB-89FD-F555498D21CB}"/>
              </a:ext>
            </a:extLst>
          </p:cNvPr>
          <p:cNvSpPr txBox="1"/>
          <p:nvPr/>
        </p:nvSpPr>
        <p:spPr>
          <a:xfrm>
            <a:off x="1394601" y="1276165"/>
            <a:ext cx="2827355"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altLang="pl-PL" sz="1100" b="1"/>
              <a:t>Independent</a:t>
            </a:r>
            <a:r>
              <a:rPr kumimoji="0" lang="en-GB" altLang="pl-PL" sz="1100" b="1" i="0" u="none" strike="noStrike" cap="none" normalizeH="0" baseline="0">
                <a:ln>
                  <a:noFill/>
                </a:ln>
                <a:solidFill>
                  <a:schemeClr val="tx1"/>
                </a:solidFill>
                <a:effectLst/>
              </a:rPr>
              <a:t> Team </a:t>
            </a:r>
            <a:r>
              <a:rPr lang="en-GB" altLang="pl-PL" sz="1100" b="1"/>
              <a:t>E</a:t>
            </a:r>
            <a:r>
              <a:rPr kumimoji="0" lang="en-GB" altLang="pl-PL" sz="1100" b="1" i="0" u="none" strike="noStrike" cap="none" normalizeH="0" baseline="0">
                <a:ln>
                  <a:noFill/>
                </a:ln>
                <a:solidFill>
                  <a:schemeClr val="tx1"/>
                </a:solidFill>
                <a:effectLst/>
              </a:rPr>
              <a:t>nvironments</a:t>
            </a:r>
          </a:p>
        </p:txBody>
      </p:sp>
      <p:sp>
        <p:nvSpPr>
          <p:cNvPr id="10" name="pole tekstowe 9">
            <a:extLst>
              <a:ext uri="{FF2B5EF4-FFF2-40B4-BE49-F238E27FC236}">
                <a16:creationId xmlns:a16="http://schemas.microsoft.com/office/drawing/2014/main" id="{E9C42BED-BE2B-59E1-3CB1-3139C4D720F5}"/>
              </a:ext>
            </a:extLst>
          </p:cNvPr>
          <p:cNvSpPr txBox="1"/>
          <p:nvPr/>
        </p:nvSpPr>
        <p:spPr>
          <a:xfrm>
            <a:off x="5106092" y="1284467"/>
            <a:ext cx="2387705"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pl-PL" sz="1100" b="1" i="0" u="none" strike="noStrike" cap="none" normalizeH="0" baseline="0">
                <a:ln>
                  <a:noFill/>
                </a:ln>
                <a:solidFill>
                  <a:schemeClr val="tx1"/>
                </a:solidFill>
                <a:effectLst/>
              </a:rPr>
              <a:t>Environment High </a:t>
            </a:r>
            <a:r>
              <a:rPr lang="en-GB" altLang="pl-PL" sz="1100" b="1"/>
              <a:t>A</a:t>
            </a:r>
            <a:r>
              <a:rPr kumimoji="0" lang="en-GB" altLang="pl-PL" sz="1100" b="1" i="0" u="none" strike="noStrike" cap="none" normalizeH="0" baseline="0">
                <a:ln>
                  <a:noFill/>
                </a:ln>
                <a:solidFill>
                  <a:schemeClr val="tx1"/>
                </a:solidFill>
                <a:effectLst/>
              </a:rPr>
              <a:t>vailability</a:t>
            </a:r>
            <a:endParaRPr kumimoji="0" lang="en-GB" altLang="pl-PL" sz="1100" b="0" i="0" u="none" strike="noStrike" cap="none" normalizeH="0" baseline="0">
              <a:ln>
                <a:noFill/>
              </a:ln>
              <a:solidFill>
                <a:schemeClr val="tx1"/>
              </a:solidFill>
              <a:effectLst/>
            </a:endParaRPr>
          </a:p>
        </p:txBody>
      </p:sp>
      <p:sp>
        <p:nvSpPr>
          <p:cNvPr id="16" name="pole tekstowe 15">
            <a:extLst>
              <a:ext uri="{FF2B5EF4-FFF2-40B4-BE49-F238E27FC236}">
                <a16:creationId xmlns:a16="http://schemas.microsoft.com/office/drawing/2014/main" id="{B675E16E-F778-97E2-9248-5BF2568FA3B4}"/>
              </a:ext>
            </a:extLst>
          </p:cNvPr>
          <p:cNvSpPr txBox="1"/>
          <p:nvPr/>
        </p:nvSpPr>
        <p:spPr>
          <a:xfrm>
            <a:off x="5106091" y="2506843"/>
            <a:ext cx="3174513"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pl-PL" sz="1100" b="1" i="0" u="none" strike="noStrike" cap="none" normalizeH="0" baseline="0">
                <a:ln>
                  <a:noFill/>
                </a:ln>
                <a:solidFill>
                  <a:schemeClr val="tx1"/>
                </a:solidFill>
                <a:effectLst/>
              </a:rPr>
              <a:t>Managed Services and Access to Marketplace</a:t>
            </a:r>
            <a:endParaRPr kumimoji="0" lang="en-GB" altLang="pl-PL" sz="1100" b="0" i="0" u="none" strike="noStrike" cap="none" normalizeH="0" baseline="0">
              <a:ln>
                <a:noFill/>
              </a:ln>
              <a:solidFill>
                <a:schemeClr val="tx1"/>
              </a:solidFill>
              <a:effectLst/>
            </a:endParaRPr>
          </a:p>
        </p:txBody>
      </p:sp>
      <p:sp>
        <p:nvSpPr>
          <p:cNvPr id="19" name="pole tekstowe 18">
            <a:extLst>
              <a:ext uri="{FF2B5EF4-FFF2-40B4-BE49-F238E27FC236}">
                <a16:creationId xmlns:a16="http://schemas.microsoft.com/office/drawing/2014/main" id="{9BA88751-74D8-72F9-6757-4E799F1DC143}"/>
              </a:ext>
            </a:extLst>
          </p:cNvPr>
          <p:cNvSpPr txBox="1"/>
          <p:nvPr/>
        </p:nvSpPr>
        <p:spPr>
          <a:xfrm>
            <a:off x="4606978" y="1591445"/>
            <a:ext cx="3521022" cy="671979"/>
          </a:xfrm>
          <a:prstGeom prst="rect">
            <a:avLst/>
          </a:prstGeom>
          <a:noFill/>
        </p:spPr>
        <p:txBody>
          <a:bodyPr wrap="square">
            <a:spAutoFit/>
          </a:bodyPr>
          <a:lstStyle/>
          <a:p>
            <a:pPr marR="0" lvl="0" indent="108000" algn="l" defTabSz="914400" rtl="0" eaLnBrk="0" fontAlgn="base" latinLnBrk="0" hangingPunct="0">
              <a:spcBef>
                <a:spcPts val="200"/>
              </a:spcBef>
              <a:spcAft>
                <a:spcPct val="0"/>
              </a:spcAft>
              <a:buClrTx/>
              <a:buSzTx/>
              <a:buFontTx/>
              <a:buNone/>
              <a:tabLst/>
            </a:pPr>
            <a:r>
              <a:rPr kumimoji="0" lang="en-GB" altLang="pl-PL" sz="900" i="0" u="none" strike="noStrike" cap="none" normalizeH="0" baseline="0">
                <a:ln>
                  <a:noFill/>
                </a:ln>
                <a:solidFill>
                  <a:schemeClr val="tx1"/>
                </a:solidFill>
                <a:effectLst/>
              </a:rPr>
              <a:t>The cloud provides automatic failover and redundancy, which enhances the availability of applications and services.</a:t>
            </a:r>
          </a:p>
          <a:p>
            <a:pPr marR="0" lvl="0" indent="108000" algn="l" defTabSz="914400" rtl="0" eaLnBrk="0" fontAlgn="base" latinLnBrk="0" hangingPunct="0">
              <a:spcBef>
                <a:spcPts val="200"/>
              </a:spcBef>
              <a:spcAft>
                <a:spcPct val="0"/>
              </a:spcAft>
              <a:buClrTx/>
              <a:buSzTx/>
              <a:buFontTx/>
              <a:buNone/>
              <a:tabLst/>
            </a:pPr>
            <a:r>
              <a:rPr kumimoji="0" lang="en-GB" altLang="pl-PL" sz="900" i="0" u="none" strike="noStrike" cap="none" normalizeH="0" baseline="0">
                <a:ln>
                  <a:noFill/>
                </a:ln>
                <a:solidFill>
                  <a:schemeClr val="tx1"/>
                </a:solidFill>
                <a:effectLst/>
              </a:rPr>
              <a:t>For example: GCP Cloud Spanner - Dual-Regional Instance have &gt;= 99.999% SLA Availability</a:t>
            </a:r>
          </a:p>
        </p:txBody>
      </p:sp>
      <p:sp>
        <p:nvSpPr>
          <p:cNvPr id="21" name="pole tekstowe 20">
            <a:extLst>
              <a:ext uri="{FF2B5EF4-FFF2-40B4-BE49-F238E27FC236}">
                <a16:creationId xmlns:a16="http://schemas.microsoft.com/office/drawing/2014/main" id="{0E2AD4EB-60AD-2F34-448E-0E4B5338015D}"/>
              </a:ext>
            </a:extLst>
          </p:cNvPr>
          <p:cNvSpPr txBox="1"/>
          <p:nvPr/>
        </p:nvSpPr>
        <p:spPr>
          <a:xfrm>
            <a:off x="4606977" y="2818322"/>
            <a:ext cx="3521022" cy="369332"/>
          </a:xfrm>
          <a:prstGeom prst="rect">
            <a:avLst/>
          </a:prstGeom>
          <a:noFill/>
        </p:spPr>
        <p:txBody>
          <a:bodyPr wrap="square">
            <a:spAutoFit/>
          </a:bodyPr>
          <a:lstStyle/>
          <a:p>
            <a:pPr marL="0" marR="0" lvl="0" indent="108000" algn="l" defTabSz="914400" rtl="0" eaLnBrk="0" fontAlgn="base" latinLnBrk="0" hangingPunct="0">
              <a:spcBef>
                <a:spcPct val="0"/>
              </a:spcBef>
              <a:spcAft>
                <a:spcPct val="0"/>
              </a:spcAft>
              <a:buClrTx/>
              <a:buSzTx/>
              <a:buFontTx/>
              <a:buNone/>
              <a:tabLst/>
            </a:pPr>
            <a:r>
              <a:rPr kumimoji="0" lang="en-GB" altLang="pl-PL" sz="900" b="0" i="0" u="none" strike="noStrike" cap="none" normalizeH="0" baseline="0">
                <a:ln>
                  <a:noFill/>
                </a:ln>
                <a:solidFill>
                  <a:schemeClr val="tx1"/>
                </a:solidFill>
                <a:effectLst/>
              </a:rPr>
              <a:t>Overall, it can be estimated that the three major cloud platforms spend between $7 and $9 billion annually on IT security globally</a:t>
            </a:r>
          </a:p>
        </p:txBody>
      </p:sp>
      <p:sp>
        <p:nvSpPr>
          <p:cNvPr id="3" name="Title 2">
            <a:extLst>
              <a:ext uri="{FF2B5EF4-FFF2-40B4-BE49-F238E27FC236}">
                <a16:creationId xmlns:a16="http://schemas.microsoft.com/office/drawing/2014/main" id="{2B7D4233-8511-3187-FD98-CB22252B3C68}"/>
              </a:ext>
            </a:extLst>
          </p:cNvPr>
          <p:cNvSpPr>
            <a:spLocks noGrp="1"/>
          </p:cNvSpPr>
          <p:nvPr>
            <p:ph type="title"/>
          </p:nvPr>
        </p:nvSpPr>
        <p:spPr>
          <a:xfrm>
            <a:off x="863395" y="3435019"/>
            <a:ext cx="4664434" cy="556371"/>
          </a:xfrm>
        </p:spPr>
        <p:txBody>
          <a:bodyPr/>
          <a:lstStyle/>
          <a:p>
            <a:r>
              <a:rPr lang="en-US" b="1" i="0">
                <a:effectLst/>
                <a:latin typeface="Aptos" panose="020B0004020202020204" pitchFamily="34" charset="0"/>
              </a:rPr>
              <a:t>Architecture &amp; Way of Working</a:t>
            </a:r>
            <a:endParaRPr lang="en-GB"/>
          </a:p>
        </p:txBody>
      </p:sp>
    </p:spTree>
    <p:extLst>
      <p:ext uri="{BB962C8B-B14F-4D97-AF65-F5344CB8AC3E}">
        <p14:creationId xmlns:p14="http://schemas.microsoft.com/office/powerpoint/2010/main" val="35697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descr="A blue and pink background&#10;&#10;Description automatically generated">
            <a:extLst>
              <a:ext uri="{FF2B5EF4-FFF2-40B4-BE49-F238E27FC236}">
                <a16:creationId xmlns:a16="http://schemas.microsoft.com/office/drawing/2014/main" id="{D8C3D91E-DA84-45D3-1953-417B3F63E69C}"/>
              </a:ext>
            </a:extLst>
          </p:cNvPr>
          <p:cNvPicPr>
            <a:picLocks noChangeAspect="1"/>
          </p:cNvPicPr>
          <p:nvPr>
            <p:custDataLst>
              <p:tags r:id="rId1"/>
            </p:custDataLst>
          </p:nvPr>
        </p:nvPicPr>
        <p:blipFill>
          <a:blip r:embed="rId3"/>
          <a:stretch>
            <a:fillRect/>
          </a:stretch>
        </p:blipFill>
        <p:spPr>
          <a:xfrm>
            <a:off x="196597" y="450529"/>
            <a:ext cx="8757280" cy="4511325"/>
          </a:xfrm>
          <a:prstGeom prst="rect">
            <a:avLst/>
          </a:prstGeom>
        </p:spPr>
      </p:pic>
      <p:sp>
        <p:nvSpPr>
          <p:cNvPr id="16" name="Rectangle 15">
            <a:extLst>
              <a:ext uri="{FF2B5EF4-FFF2-40B4-BE49-F238E27FC236}">
                <a16:creationId xmlns:a16="http://schemas.microsoft.com/office/drawing/2014/main" id="{7A6A0A3F-4877-0D83-5894-63ABBD0C83EF}"/>
              </a:ext>
            </a:extLst>
          </p:cNvPr>
          <p:cNvSpPr/>
          <p:nvPr/>
        </p:nvSpPr>
        <p:spPr>
          <a:xfrm>
            <a:off x="2444829" y="1201840"/>
            <a:ext cx="5677956" cy="3403392"/>
          </a:xfrm>
          <a:prstGeom prst="rect">
            <a:avLst/>
          </a:prstGeom>
          <a:solidFill>
            <a:schemeClr val="bg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defTabSz="914355"/>
            <a:endParaRPr lang="en-US" sz="900">
              <a:solidFill>
                <a:srgbClr val="000000"/>
              </a:solidFill>
              <a:latin typeface="Arial"/>
            </a:endParaRPr>
          </a:p>
        </p:txBody>
      </p:sp>
      <p:sp>
        <p:nvSpPr>
          <p:cNvPr id="2" name="Title 1">
            <a:extLst>
              <a:ext uri="{FF2B5EF4-FFF2-40B4-BE49-F238E27FC236}">
                <a16:creationId xmlns:a16="http://schemas.microsoft.com/office/drawing/2014/main" id="{6793865F-A280-52F9-5F50-F4734E31FC12}"/>
              </a:ext>
            </a:extLst>
          </p:cNvPr>
          <p:cNvSpPr>
            <a:spLocks noGrp="1"/>
          </p:cNvSpPr>
          <p:nvPr>
            <p:ph type="title"/>
          </p:nvPr>
        </p:nvSpPr>
        <p:spPr/>
        <p:txBody>
          <a:bodyPr/>
          <a:lstStyle/>
          <a:p>
            <a:r>
              <a:rPr lang="en-US"/>
              <a:t>Functional architecture – </a:t>
            </a:r>
            <a:r>
              <a:rPr lang="en-US">
                <a:solidFill>
                  <a:srgbClr val="EC628B"/>
                </a:solidFill>
              </a:rPr>
              <a:t>Retail</a:t>
            </a:r>
            <a:r>
              <a:rPr lang="en-US"/>
              <a:t> </a:t>
            </a:r>
            <a:endParaRPr lang="en-DE"/>
          </a:p>
        </p:txBody>
      </p:sp>
      <p:sp>
        <p:nvSpPr>
          <p:cNvPr id="4" name="Text Placeholder 3">
            <a:extLst>
              <a:ext uri="{FF2B5EF4-FFF2-40B4-BE49-F238E27FC236}">
                <a16:creationId xmlns:a16="http://schemas.microsoft.com/office/drawing/2014/main" id="{39D043DB-C85F-C53A-A72F-4902D5C68F91}"/>
              </a:ext>
            </a:extLst>
          </p:cNvPr>
          <p:cNvSpPr>
            <a:spLocks noGrp="1"/>
          </p:cNvSpPr>
          <p:nvPr>
            <p:ph type="body" sz="quarter" idx="12"/>
          </p:nvPr>
        </p:nvSpPr>
        <p:spPr/>
        <p:txBody>
          <a:bodyPr/>
          <a:lstStyle/>
          <a:p>
            <a:endParaRPr lang="en-DE"/>
          </a:p>
        </p:txBody>
      </p:sp>
      <p:sp>
        <p:nvSpPr>
          <p:cNvPr id="5" name="Footer Placeholder 4">
            <a:extLst>
              <a:ext uri="{FF2B5EF4-FFF2-40B4-BE49-F238E27FC236}">
                <a16:creationId xmlns:a16="http://schemas.microsoft.com/office/drawing/2014/main" id="{C51C6F7A-D3E4-27BD-BEB0-A5DD47157708}"/>
              </a:ext>
            </a:extLst>
          </p:cNvPr>
          <p:cNvSpPr>
            <a:spLocks noGrp="1"/>
          </p:cNvSpPr>
          <p:nvPr>
            <p:ph type="ftr" sz="quarter" idx="13"/>
          </p:nvPr>
        </p:nvSpPr>
        <p:spPr/>
        <p:txBody>
          <a:bodyPr/>
          <a:lstStyle/>
          <a:p>
            <a:r>
              <a:rPr lang="en-GB"/>
              <a:t>Type here if  add info needed  for every slide</a:t>
            </a:r>
          </a:p>
        </p:txBody>
      </p:sp>
      <p:sp>
        <p:nvSpPr>
          <p:cNvPr id="6" name="Date Placeholder 5">
            <a:extLst>
              <a:ext uri="{FF2B5EF4-FFF2-40B4-BE49-F238E27FC236}">
                <a16:creationId xmlns:a16="http://schemas.microsoft.com/office/drawing/2014/main" id="{E6127448-82A8-1037-5C06-1213D20B8B03}"/>
              </a:ext>
            </a:extLst>
          </p:cNvPr>
          <p:cNvSpPr>
            <a:spLocks noGrp="1"/>
          </p:cNvSpPr>
          <p:nvPr>
            <p:ph type="dt" sz="half" idx="2"/>
          </p:nvPr>
        </p:nvSpPr>
        <p:spPr/>
        <p:txBody>
          <a:bodyPr/>
          <a:lstStyle/>
          <a:p>
            <a:pPr defTabSz="685800"/>
            <a:fld id="{A07A4FF8-07D2-4673-879B-124D2989777A}" type="datetime4">
              <a:rPr lang="en-GB" smtClean="0"/>
              <a:pPr defTabSz="685800"/>
              <a:t>11 January 2026</a:t>
            </a:fld>
            <a:endParaRPr lang="en-GB"/>
          </a:p>
        </p:txBody>
      </p:sp>
      <p:sp>
        <p:nvSpPr>
          <p:cNvPr id="7" name="Rectangle 6">
            <a:extLst>
              <a:ext uri="{FF2B5EF4-FFF2-40B4-BE49-F238E27FC236}">
                <a16:creationId xmlns:a16="http://schemas.microsoft.com/office/drawing/2014/main" id="{15977477-205F-7249-BD18-59BED5C3C13F}"/>
              </a:ext>
            </a:extLst>
          </p:cNvPr>
          <p:cNvSpPr/>
          <p:nvPr/>
        </p:nvSpPr>
        <p:spPr>
          <a:xfrm>
            <a:off x="2532415" y="3715845"/>
            <a:ext cx="5514478" cy="79234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b="1">
              <a:solidFill>
                <a:schemeClr val="tx1"/>
              </a:solidFill>
            </a:endParaRPr>
          </a:p>
        </p:txBody>
      </p:sp>
      <p:sp>
        <p:nvSpPr>
          <p:cNvPr id="8" name="Rectangle 7">
            <a:extLst>
              <a:ext uri="{FF2B5EF4-FFF2-40B4-BE49-F238E27FC236}">
                <a16:creationId xmlns:a16="http://schemas.microsoft.com/office/drawing/2014/main" id="{8672A6B5-27DE-7CCD-282D-50FF510F54DD}"/>
              </a:ext>
            </a:extLst>
          </p:cNvPr>
          <p:cNvSpPr/>
          <p:nvPr/>
        </p:nvSpPr>
        <p:spPr>
          <a:xfrm>
            <a:off x="2532415" y="2339888"/>
            <a:ext cx="5506549" cy="81345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a:solidFill>
                <a:schemeClr val="tx1"/>
              </a:solidFill>
            </a:endParaRPr>
          </a:p>
        </p:txBody>
      </p:sp>
      <p:sp>
        <p:nvSpPr>
          <p:cNvPr id="9" name="Rectangle 8">
            <a:extLst>
              <a:ext uri="{FF2B5EF4-FFF2-40B4-BE49-F238E27FC236}">
                <a16:creationId xmlns:a16="http://schemas.microsoft.com/office/drawing/2014/main" id="{3C8C3C93-B43B-53B3-04ED-AB1263B88DBD}"/>
              </a:ext>
            </a:extLst>
          </p:cNvPr>
          <p:cNvSpPr/>
          <p:nvPr/>
        </p:nvSpPr>
        <p:spPr>
          <a:xfrm>
            <a:off x="2532415" y="1289522"/>
            <a:ext cx="5514478" cy="942597"/>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b="1">
              <a:solidFill>
                <a:schemeClr val="tx1"/>
              </a:solidFill>
            </a:endParaRPr>
          </a:p>
        </p:txBody>
      </p:sp>
      <p:sp>
        <p:nvSpPr>
          <p:cNvPr id="10" name="Rounded Rectangle 9">
            <a:extLst>
              <a:ext uri="{FF2B5EF4-FFF2-40B4-BE49-F238E27FC236}">
                <a16:creationId xmlns:a16="http://schemas.microsoft.com/office/drawing/2014/main" id="{29433C84-3ED7-8F34-5770-E72DDCCD70DC}"/>
              </a:ext>
            </a:extLst>
          </p:cNvPr>
          <p:cNvSpPr/>
          <p:nvPr/>
        </p:nvSpPr>
        <p:spPr>
          <a:xfrm>
            <a:off x="2656278" y="1373646"/>
            <a:ext cx="684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Accounts Management</a:t>
            </a:r>
          </a:p>
        </p:txBody>
      </p:sp>
      <p:sp>
        <p:nvSpPr>
          <p:cNvPr id="11" name="Rounded Rectangle 10">
            <a:extLst>
              <a:ext uri="{FF2B5EF4-FFF2-40B4-BE49-F238E27FC236}">
                <a16:creationId xmlns:a16="http://schemas.microsoft.com/office/drawing/2014/main" id="{7958ADC9-3E5F-4BAB-288A-7169E4BCD0D5}"/>
              </a:ext>
            </a:extLst>
          </p:cNvPr>
          <p:cNvSpPr/>
          <p:nvPr/>
        </p:nvSpPr>
        <p:spPr>
          <a:xfrm>
            <a:off x="7232451" y="630238"/>
            <a:ext cx="730337"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700">
                <a:solidFill>
                  <a:schemeClr val="bg1"/>
                </a:solidFill>
              </a:rPr>
              <a:t>GFT Scope </a:t>
            </a:r>
          </a:p>
        </p:txBody>
      </p:sp>
      <p:sp>
        <p:nvSpPr>
          <p:cNvPr id="12" name="Rounded Rectangle 11">
            <a:extLst>
              <a:ext uri="{FF2B5EF4-FFF2-40B4-BE49-F238E27FC236}">
                <a16:creationId xmlns:a16="http://schemas.microsoft.com/office/drawing/2014/main" id="{63BCC4AD-A3E8-B675-6DD0-05C5CD1AB44E}"/>
              </a:ext>
            </a:extLst>
          </p:cNvPr>
          <p:cNvSpPr/>
          <p:nvPr/>
        </p:nvSpPr>
        <p:spPr>
          <a:xfrm>
            <a:off x="8062696" y="630238"/>
            <a:ext cx="730337"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Bank</a:t>
            </a:r>
          </a:p>
        </p:txBody>
      </p:sp>
      <p:sp>
        <p:nvSpPr>
          <p:cNvPr id="13" name="Rounded Rectangle 12">
            <a:extLst>
              <a:ext uri="{FF2B5EF4-FFF2-40B4-BE49-F238E27FC236}">
                <a16:creationId xmlns:a16="http://schemas.microsoft.com/office/drawing/2014/main" id="{59EC5D8C-84B4-212B-D2AD-B87E6CE0F22E}"/>
              </a:ext>
            </a:extLst>
          </p:cNvPr>
          <p:cNvSpPr/>
          <p:nvPr/>
        </p:nvSpPr>
        <p:spPr>
          <a:xfrm>
            <a:off x="3403170" y="1373645"/>
            <a:ext cx="684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Refer a friend</a:t>
            </a:r>
          </a:p>
        </p:txBody>
      </p:sp>
      <p:sp>
        <p:nvSpPr>
          <p:cNvPr id="14" name="Rounded Rectangle 13">
            <a:extLst>
              <a:ext uri="{FF2B5EF4-FFF2-40B4-BE49-F238E27FC236}">
                <a16:creationId xmlns:a16="http://schemas.microsoft.com/office/drawing/2014/main" id="{3F785770-1A3A-C5FE-89B2-E897A8990133}"/>
              </a:ext>
            </a:extLst>
          </p:cNvPr>
          <p:cNvSpPr/>
          <p:nvPr/>
        </p:nvSpPr>
        <p:spPr>
          <a:xfrm>
            <a:off x="4146375" y="1639506"/>
            <a:ext cx="648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SAB Store</a:t>
            </a:r>
          </a:p>
        </p:txBody>
      </p:sp>
      <p:sp>
        <p:nvSpPr>
          <p:cNvPr id="15" name="Rounded Rectangle 14">
            <a:extLst>
              <a:ext uri="{FF2B5EF4-FFF2-40B4-BE49-F238E27FC236}">
                <a16:creationId xmlns:a16="http://schemas.microsoft.com/office/drawing/2014/main" id="{6C549C5F-5A94-345D-C1F4-E1B148A079F9}"/>
              </a:ext>
            </a:extLst>
          </p:cNvPr>
          <p:cNvSpPr/>
          <p:nvPr/>
        </p:nvSpPr>
        <p:spPr>
          <a:xfrm>
            <a:off x="3398263" y="1639506"/>
            <a:ext cx="684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Statements</a:t>
            </a:r>
          </a:p>
        </p:txBody>
      </p:sp>
      <p:sp>
        <p:nvSpPr>
          <p:cNvPr id="17" name="TextBox 16">
            <a:extLst>
              <a:ext uri="{FF2B5EF4-FFF2-40B4-BE49-F238E27FC236}">
                <a16:creationId xmlns:a16="http://schemas.microsoft.com/office/drawing/2014/main" id="{F57EDD61-0998-6C0C-0B12-EF7DE17DC854}"/>
              </a:ext>
            </a:extLst>
          </p:cNvPr>
          <p:cNvSpPr txBox="1"/>
          <p:nvPr/>
        </p:nvSpPr>
        <p:spPr>
          <a:xfrm>
            <a:off x="974281" y="1297547"/>
            <a:ext cx="1352814" cy="92333"/>
          </a:xfrm>
          <a:prstGeom prst="rect">
            <a:avLst/>
          </a:prstGeom>
          <a:noFill/>
          <a:ln>
            <a:noFill/>
          </a:ln>
        </p:spPr>
        <p:txBody>
          <a:bodyPr wrap="square" lIns="0" tIns="0" rIns="0" bIns="0" rtlCol="0">
            <a:spAutoFit/>
          </a:bodyPr>
          <a:lstStyle/>
          <a:p>
            <a:pPr defTabSz="914378">
              <a:defRPr/>
            </a:pPr>
            <a:r>
              <a:rPr lang="en-US" sz="600" b="1">
                <a:solidFill>
                  <a:srgbClr val="B02786"/>
                </a:solidFill>
                <a:latin typeface="Arial"/>
              </a:rPr>
              <a:t>FRONTEND LAYER</a:t>
            </a:r>
          </a:p>
        </p:txBody>
      </p:sp>
      <p:sp>
        <p:nvSpPr>
          <p:cNvPr id="18" name="TextBox 17">
            <a:extLst>
              <a:ext uri="{FF2B5EF4-FFF2-40B4-BE49-F238E27FC236}">
                <a16:creationId xmlns:a16="http://schemas.microsoft.com/office/drawing/2014/main" id="{BBEBF070-9312-417D-6B91-2F4286A0BFEF}"/>
              </a:ext>
            </a:extLst>
          </p:cNvPr>
          <p:cNvSpPr txBox="1"/>
          <p:nvPr/>
        </p:nvSpPr>
        <p:spPr>
          <a:xfrm>
            <a:off x="974281" y="2333867"/>
            <a:ext cx="1527150" cy="92333"/>
          </a:xfrm>
          <a:prstGeom prst="rect">
            <a:avLst/>
          </a:prstGeom>
          <a:noFill/>
          <a:ln>
            <a:noFill/>
          </a:ln>
        </p:spPr>
        <p:txBody>
          <a:bodyPr wrap="square" lIns="0" tIns="0" rIns="0" bIns="0" rtlCol="0">
            <a:spAutoFit/>
          </a:bodyPr>
          <a:lstStyle/>
          <a:p>
            <a:pPr defTabSz="914378">
              <a:defRPr/>
            </a:pPr>
            <a:r>
              <a:rPr lang="en-US" sz="600" b="1">
                <a:solidFill>
                  <a:srgbClr val="B02786"/>
                </a:solidFill>
                <a:latin typeface="Arial"/>
              </a:rPr>
              <a:t>SERVICES FULFILMENT LAYER</a:t>
            </a:r>
          </a:p>
        </p:txBody>
      </p:sp>
      <p:sp>
        <p:nvSpPr>
          <p:cNvPr id="19" name="TextBox 18">
            <a:extLst>
              <a:ext uri="{FF2B5EF4-FFF2-40B4-BE49-F238E27FC236}">
                <a16:creationId xmlns:a16="http://schemas.microsoft.com/office/drawing/2014/main" id="{B6F752DB-8064-4D5F-FF69-EFA0219921E4}"/>
              </a:ext>
            </a:extLst>
          </p:cNvPr>
          <p:cNvSpPr txBox="1"/>
          <p:nvPr/>
        </p:nvSpPr>
        <p:spPr>
          <a:xfrm>
            <a:off x="972174" y="3172914"/>
            <a:ext cx="1616658" cy="92333"/>
          </a:xfrm>
          <a:prstGeom prst="rect">
            <a:avLst/>
          </a:prstGeom>
          <a:noFill/>
          <a:ln>
            <a:noFill/>
          </a:ln>
        </p:spPr>
        <p:txBody>
          <a:bodyPr wrap="square" lIns="0" tIns="0" rIns="0" bIns="0" rtlCol="0">
            <a:spAutoFit/>
          </a:bodyPr>
          <a:lstStyle/>
          <a:p>
            <a:pPr defTabSz="914378">
              <a:defRPr/>
            </a:pPr>
            <a:r>
              <a:rPr lang="en-US" sz="600" b="1">
                <a:solidFill>
                  <a:srgbClr val="B02786"/>
                </a:solidFill>
                <a:latin typeface="Arial"/>
              </a:rPr>
              <a:t>DATA &amp; MESSAGING LAYER</a:t>
            </a:r>
          </a:p>
        </p:txBody>
      </p:sp>
      <p:sp>
        <p:nvSpPr>
          <p:cNvPr id="20" name="TextBox 19">
            <a:extLst>
              <a:ext uri="{FF2B5EF4-FFF2-40B4-BE49-F238E27FC236}">
                <a16:creationId xmlns:a16="http://schemas.microsoft.com/office/drawing/2014/main" id="{C8214954-C150-ED6B-3436-F9ECD1AB736B}"/>
              </a:ext>
            </a:extLst>
          </p:cNvPr>
          <p:cNvSpPr txBox="1"/>
          <p:nvPr/>
        </p:nvSpPr>
        <p:spPr>
          <a:xfrm>
            <a:off x="1434136" y="1496390"/>
            <a:ext cx="1010693" cy="215444"/>
          </a:xfrm>
          <a:prstGeom prst="rect">
            <a:avLst/>
          </a:prstGeom>
          <a:noFill/>
          <a:ln>
            <a:noFill/>
          </a:ln>
        </p:spPr>
        <p:txBody>
          <a:bodyPr wrap="square" lIns="0" tIns="0" rIns="0" bIns="0" rtlCol="0">
            <a:spAutoFit/>
          </a:bodyPr>
          <a:lstStyle/>
          <a:p>
            <a:pPr defTabSz="914378">
              <a:defRPr/>
            </a:pPr>
            <a:r>
              <a:rPr lang="en-GB" sz="700">
                <a:solidFill>
                  <a:schemeClr val="bg1"/>
                </a:solidFill>
                <a:latin typeface="Arial"/>
              </a:rPr>
              <a:t>Client / Employee Engagement</a:t>
            </a:r>
          </a:p>
        </p:txBody>
      </p:sp>
      <p:sp>
        <p:nvSpPr>
          <p:cNvPr id="21" name="TextBox 20">
            <a:extLst>
              <a:ext uri="{FF2B5EF4-FFF2-40B4-BE49-F238E27FC236}">
                <a16:creationId xmlns:a16="http://schemas.microsoft.com/office/drawing/2014/main" id="{80269BD2-996F-520B-1CE9-65970444EE70}"/>
              </a:ext>
            </a:extLst>
          </p:cNvPr>
          <p:cNvSpPr txBox="1"/>
          <p:nvPr/>
        </p:nvSpPr>
        <p:spPr>
          <a:xfrm>
            <a:off x="1420555" y="2541468"/>
            <a:ext cx="772470" cy="323165"/>
          </a:xfrm>
          <a:prstGeom prst="rect">
            <a:avLst/>
          </a:prstGeom>
          <a:noFill/>
        </p:spPr>
        <p:txBody>
          <a:bodyPr wrap="square" lIns="0" tIns="0" rIns="0" bIns="0" rtlCol="0">
            <a:spAutoFit/>
          </a:bodyPr>
          <a:lstStyle/>
          <a:p>
            <a:pPr defTabSz="914378">
              <a:defRPr/>
            </a:pPr>
            <a:r>
              <a:rPr lang="en-GB" sz="700">
                <a:solidFill>
                  <a:schemeClr val="bg1"/>
                </a:solidFill>
                <a:latin typeface="Arial"/>
              </a:rPr>
              <a:t>Backend to Frontend</a:t>
            </a:r>
          </a:p>
          <a:p>
            <a:pPr defTabSz="914378">
              <a:defRPr/>
            </a:pPr>
            <a:r>
              <a:rPr lang="en-GB" sz="700">
                <a:solidFill>
                  <a:schemeClr val="bg1"/>
                </a:solidFill>
                <a:latin typeface="Arial"/>
              </a:rPr>
              <a:t>services</a:t>
            </a:r>
          </a:p>
        </p:txBody>
      </p:sp>
      <p:sp>
        <p:nvSpPr>
          <p:cNvPr id="22" name="TextBox 21">
            <a:extLst>
              <a:ext uri="{FF2B5EF4-FFF2-40B4-BE49-F238E27FC236}">
                <a16:creationId xmlns:a16="http://schemas.microsoft.com/office/drawing/2014/main" id="{043A7BED-5000-33B3-CA16-49AA787ABB33}"/>
              </a:ext>
            </a:extLst>
          </p:cNvPr>
          <p:cNvSpPr txBox="1"/>
          <p:nvPr/>
        </p:nvSpPr>
        <p:spPr>
          <a:xfrm>
            <a:off x="972174" y="3845038"/>
            <a:ext cx="1289609" cy="92333"/>
          </a:xfrm>
          <a:prstGeom prst="rect">
            <a:avLst/>
          </a:prstGeom>
          <a:noFill/>
        </p:spPr>
        <p:txBody>
          <a:bodyPr wrap="square" lIns="0" tIns="0" rIns="0" bIns="0" rtlCol="0">
            <a:spAutoFit/>
          </a:bodyPr>
          <a:lstStyle>
            <a:defPPr>
              <a:defRPr lang="de-DE"/>
            </a:defPPr>
            <a:lvl1pPr>
              <a:defRPr sz="2000" b="1">
                <a:solidFill>
                  <a:srgbClr val="213E7F"/>
                </a:solidFill>
              </a:defRPr>
            </a:lvl1pPr>
          </a:lstStyle>
          <a:p>
            <a:pPr defTabSz="914378">
              <a:defRPr/>
            </a:pPr>
            <a:r>
              <a:rPr lang="en-US" sz="600">
                <a:solidFill>
                  <a:srgbClr val="B02786"/>
                </a:solidFill>
                <a:latin typeface="Arial"/>
              </a:rPr>
              <a:t>RECORD LAYER</a:t>
            </a:r>
          </a:p>
        </p:txBody>
      </p:sp>
      <p:sp>
        <p:nvSpPr>
          <p:cNvPr id="23" name="TextBox 22">
            <a:extLst>
              <a:ext uri="{FF2B5EF4-FFF2-40B4-BE49-F238E27FC236}">
                <a16:creationId xmlns:a16="http://schemas.microsoft.com/office/drawing/2014/main" id="{7C52D7E0-ADA8-1BF3-29B8-BF34047AAF13}"/>
              </a:ext>
            </a:extLst>
          </p:cNvPr>
          <p:cNvSpPr txBox="1"/>
          <p:nvPr/>
        </p:nvSpPr>
        <p:spPr>
          <a:xfrm>
            <a:off x="1434135" y="4057781"/>
            <a:ext cx="891960" cy="323165"/>
          </a:xfrm>
          <a:prstGeom prst="rect">
            <a:avLst/>
          </a:prstGeom>
          <a:noFill/>
        </p:spPr>
        <p:txBody>
          <a:bodyPr wrap="square" lIns="0" tIns="0" rIns="0" bIns="0" rtlCol="0">
            <a:spAutoFit/>
          </a:bodyPr>
          <a:lstStyle/>
          <a:p>
            <a:pPr defTabSz="914378">
              <a:defRPr/>
            </a:pPr>
            <a:r>
              <a:rPr lang="en-GB" sz="700">
                <a:solidFill>
                  <a:schemeClr val="bg1"/>
                </a:solidFill>
                <a:latin typeface="Arial"/>
              </a:rPr>
              <a:t>Core Systems, System of Records, Shared Functions</a:t>
            </a:r>
          </a:p>
        </p:txBody>
      </p:sp>
      <p:sp>
        <p:nvSpPr>
          <p:cNvPr id="24" name="TextBox 23">
            <a:extLst>
              <a:ext uri="{FF2B5EF4-FFF2-40B4-BE49-F238E27FC236}">
                <a16:creationId xmlns:a16="http://schemas.microsoft.com/office/drawing/2014/main" id="{910D27B4-724D-87AD-3F29-D2944E2CF640}"/>
              </a:ext>
            </a:extLst>
          </p:cNvPr>
          <p:cNvSpPr txBox="1"/>
          <p:nvPr/>
        </p:nvSpPr>
        <p:spPr>
          <a:xfrm>
            <a:off x="1434136" y="3393377"/>
            <a:ext cx="891959" cy="323165"/>
          </a:xfrm>
          <a:prstGeom prst="rect">
            <a:avLst/>
          </a:prstGeom>
          <a:noFill/>
        </p:spPr>
        <p:txBody>
          <a:bodyPr wrap="square" lIns="0" tIns="0" rIns="0" bIns="0" rtlCol="0">
            <a:spAutoFit/>
          </a:bodyPr>
          <a:lstStyle/>
          <a:p>
            <a:pPr defTabSz="914378">
              <a:defRPr/>
            </a:pPr>
            <a:r>
              <a:rPr lang="en-GB" sz="700">
                <a:solidFill>
                  <a:schemeClr val="bg1"/>
                </a:solidFill>
                <a:latin typeface="Arial"/>
              </a:rPr>
              <a:t>Storage and Integration</a:t>
            </a:r>
          </a:p>
          <a:p>
            <a:pPr defTabSz="914378">
              <a:defRPr/>
            </a:pPr>
            <a:r>
              <a:rPr lang="en-GB" sz="700">
                <a:solidFill>
                  <a:schemeClr val="bg1"/>
                </a:solidFill>
                <a:latin typeface="Arial"/>
              </a:rPr>
              <a:t>services</a:t>
            </a:r>
          </a:p>
        </p:txBody>
      </p:sp>
      <p:sp>
        <p:nvSpPr>
          <p:cNvPr id="25" name="Rounded Rectangle 24">
            <a:extLst>
              <a:ext uri="{FF2B5EF4-FFF2-40B4-BE49-F238E27FC236}">
                <a16:creationId xmlns:a16="http://schemas.microsoft.com/office/drawing/2014/main" id="{7DF1C7FE-E058-0335-23A7-015A6EE52F0D}"/>
              </a:ext>
            </a:extLst>
          </p:cNvPr>
          <p:cNvSpPr/>
          <p:nvPr/>
        </p:nvSpPr>
        <p:spPr>
          <a:xfrm>
            <a:off x="2655005" y="1925670"/>
            <a:ext cx="684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SAB Loyalty Program</a:t>
            </a:r>
          </a:p>
        </p:txBody>
      </p:sp>
      <p:sp>
        <p:nvSpPr>
          <p:cNvPr id="26" name="Rounded Rectangle 25">
            <a:extLst>
              <a:ext uri="{FF2B5EF4-FFF2-40B4-BE49-F238E27FC236}">
                <a16:creationId xmlns:a16="http://schemas.microsoft.com/office/drawing/2014/main" id="{6F642985-06A2-EC0B-5489-A99B865F2BCD}"/>
              </a:ext>
            </a:extLst>
          </p:cNvPr>
          <p:cNvSpPr/>
          <p:nvPr/>
        </p:nvSpPr>
        <p:spPr>
          <a:xfrm>
            <a:off x="4860954" y="1373645"/>
            <a:ext cx="648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IPO &amp; Investments</a:t>
            </a:r>
          </a:p>
        </p:txBody>
      </p:sp>
      <p:sp>
        <p:nvSpPr>
          <p:cNvPr id="27" name="Rounded Rectangle 26">
            <a:extLst>
              <a:ext uri="{FF2B5EF4-FFF2-40B4-BE49-F238E27FC236}">
                <a16:creationId xmlns:a16="http://schemas.microsoft.com/office/drawing/2014/main" id="{95ACC2F8-3400-4AA4-E839-E2C0C86C8B52}"/>
              </a:ext>
            </a:extLst>
          </p:cNvPr>
          <p:cNvSpPr/>
          <p:nvPr/>
        </p:nvSpPr>
        <p:spPr>
          <a:xfrm>
            <a:off x="2650151" y="1645328"/>
            <a:ext cx="684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Card Services</a:t>
            </a:r>
          </a:p>
        </p:txBody>
      </p:sp>
      <p:sp>
        <p:nvSpPr>
          <p:cNvPr id="28" name="Rounded Rectangle 27">
            <a:extLst>
              <a:ext uri="{FF2B5EF4-FFF2-40B4-BE49-F238E27FC236}">
                <a16:creationId xmlns:a16="http://schemas.microsoft.com/office/drawing/2014/main" id="{0E62A269-73FA-0BA8-09E3-37BEEEBC3073}"/>
              </a:ext>
            </a:extLst>
          </p:cNvPr>
          <p:cNvSpPr/>
          <p:nvPr/>
        </p:nvSpPr>
        <p:spPr>
          <a:xfrm>
            <a:off x="5570599" y="1647948"/>
            <a:ext cx="684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Beneficiaries </a:t>
            </a:r>
            <a:br>
              <a:rPr lang="en-US" sz="600">
                <a:solidFill>
                  <a:schemeClr val="bg1"/>
                </a:solidFill>
              </a:rPr>
            </a:br>
            <a:r>
              <a:rPr lang="en-US" sz="600">
                <a:solidFill>
                  <a:schemeClr val="bg1"/>
                </a:solidFill>
              </a:rPr>
              <a:t>Management</a:t>
            </a:r>
          </a:p>
        </p:txBody>
      </p:sp>
      <p:sp>
        <p:nvSpPr>
          <p:cNvPr id="29" name="Rounded Rectangle 28">
            <a:extLst>
              <a:ext uri="{FF2B5EF4-FFF2-40B4-BE49-F238E27FC236}">
                <a16:creationId xmlns:a16="http://schemas.microsoft.com/office/drawing/2014/main" id="{09EB81D2-0E29-F26C-EDF0-88AD3347877F}"/>
              </a:ext>
            </a:extLst>
          </p:cNvPr>
          <p:cNvSpPr/>
          <p:nvPr/>
        </p:nvSpPr>
        <p:spPr>
          <a:xfrm>
            <a:off x="4858487" y="1642969"/>
            <a:ext cx="648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SADAD Bills</a:t>
            </a:r>
          </a:p>
        </p:txBody>
      </p:sp>
      <p:sp>
        <p:nvSpPr>
          <p:cNvPr id="30" name="Rounded Rectangle 29">
            <a:extLst>
              <a:ext uri="{FF2B5EF4-FFF2-40B4-BE49-F238E27FC236}">
                <a16:creationId xmlns:a16="http://schemas.microsoft.com/office/drawing/2014/main" id="{D4552DF7-ADEF-746A-76D6-20070C6F484F}"/>
              </a:ext>
            </a:extLst>
          </p:cNvPr>
          <p:cNvSpPr/>
          <p:nvPr/>
        </p:nvSpPr>
        <p:spPr>
          <a:xfrm>
            <a:off x="4149401" y="1925670"/>
            <a:ext cx="648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Government Services</a:t>
            </a:r>
          </a:p>
        </p:txBody>
      </p:sp>
      <p:sp>
        <p:nvSpPr>
          <p:cNvPr id="31" name="Rounded Rectangle 30">
            <a:extLst>
              <a:ext uri="{FF2B5EF4-FFF2-40B4-BE49-F238E27FC236}">
                <a16:creationId xmlns:a16="http://schemas.microsoft.com/office/drawing/2014/main" id="{DA0F53B1-6C80-CE5C-0F00-8A35279BC047}"/>
              </a:ext>
            </a:extLst>
          </p:cNvPr>
          <p:cNvSpPr/>
          <p:nvPr/>
        </p:nvSpPr>
        <p:spPr>
          <a:xfrm>
            <a:off x="3402203" y="1925670"/>
            <a:ext cx="684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Virtual Card Management</a:t>
            </a:r>
          </a:p>
        </p:txBody>
      </p:sp>
      <p:sp>
        <p:nvSpPr>
          <p:cNvPr id="32" name="Rounded Rectangle 31">
            <a:extLst>
              <a:ext uri="{FF2B5EF4-FFF2-40B4-BE49-F238E27FC236}">
                <a16:creationId xmlns:a16="http://schemas.microsoft.com/office/drawing/2014/main" id="{3096F4C0-1E76-7104-D66B-989E0C6B02F9}"/>
              </a:ext>
            </a:extLst>
          </p:cNvPr>
          <p:cNvSpPr/>
          <p:nvPr/>
        </p:nvSpPr>
        <p:spPr>
          <a:xfrm>
            <a:off x="4860599" y="1925670"/>
            <a:ext cx="648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PFM</a:t>
            </a:r>
          </a:p>
        </p:txBody>
      </p:sp>
      <p:sp>
        <p:nvSpPr>
          <p:cNvPr id="33" name="Rounded Rectangle 32">
            <a:extLst>
              <a:ext uri="{FF2B5EF4-FFF2-40B4-BE49-F238E27FC236}">
                <a16:creationId xmlns:a16="http://schemas.microsoft.com/office/drawing/2014/main" id="{28F18DB0-E860-2200-2183-F4E74C74DC83}"/>
              </a:ext>
            </a:extLst>
          </p:cNvPr>
          <p:cNvSpPr/>
          <p:nvPr/>
        </p:nvSpPr>
        <p:spPr>
          <a:xfrm>
            <a:off x="5571846" y="1373646"/>
            <a:ext cx="684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Document Issuance</a:t>
            </a:r>
          </a:p>
        </p:txBody>
      </p:sp>
      <p:sp>
        <p:nvSpPr>
          <p:cNvPr id="34" name="Rounded Rectangle 33">
            <a:extLst>
              <a:ext uri="{FF2B5EF4-FFF2-40B4-BE49-F238E27FC236}">
                <a16:creationId xmlns:a16="http://schemas.microsoft.com/office/drawing/2014/main" id="{C134EC1B-6BAF-207E-8173-F5052202B049}"/>
              </a:ext>
            </a:extLst>
          </p:cNvPr>
          <p:cNvSpPr/>
          <p:nvPr/>
        </p:nvSpPr>
        <p:spPr>
          <a:xfrm>
            <a:off x="6318713" y="1649503"/>
            <a:ext cx="576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My Messages</a:t>
            </a:r>
          </a:p>
        </p:txBody>
      </p:sp>
      <p:sp>
        <p:nvSpPr>
          <p:cNvPr id="35" name="Rounded Rectangle 34">
            <a:extLst>
              <a:ext uri="{FF2B5EF4-FFF2-40B4-BE49-F238E27FC236}">
                <a16:creationId xmlns:a16="http://schemas.microsoft.com/office/drawing/2014/main" id="{37C40E9D-628D-9495-CAFE-CAA0169FFECB}"/>
              </a:ext>
            </a:extLst>
          </p:cNvPr>
          <p:cNvSpPr/>
          <p:nvPr/>
        </p:nvSpPr>
        <p:spPr>
          <a:xfrm>
            <a:off x="6957630" y="1373646"/>
            <a:ext cx="445848" cy="770549"/>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err="1">
                <a:solidFill>
                  <a:schemeClr val="bg1"/>
                </a:solidFill>
              </a:rPr>
              <a:t>AuthN</a:t>
            </a:r>
            <a:r>
              <a:rPr lang="en-US" sz="600">
                <a:solidFill>
                  <a:schemeClr val="bg1"/>
                </a:solidFill>
              </a:rPr>
              <a:t> </a:t>
            </a:r>
            <a:r>
              <a:rPr lang="en-US" sz="600" err="1">
                <a:solidFill>
                  <a:schemeClr val="bg1"/>
                </a:solidFill>
              </a:rPr>
              <a:t>AuthZ</a:t>
            </a:r>
            <a:endParaRPr lang="en-US" sz="600">
              <a:solidFill>
                <a:schemeClr val="bg1"/>
              </a:solidFill>
            </a:endParaRPr>
          </a:p>
        </p:txBody>
      </p:sp>
      <p:sp>
        <p:nvSpPr>
          <p:cNvPr id="36" name="Rounded Rectangle 35">
            <a:extLst>
              <a:ext uri="{FF2B5EF4-FFF2-40B4-BE49-F238E27FC236}">
                <a16:creationId xmlns:a16="http://schemas.microsoft.com/office/drawing/2014/main" id="{3AD67F5C-5724-A799-8134-AC27613F74ED}"/>
              </a:ext>
            </a:extLst>
          </p:cNvPr>
          <p:cNvSpPr/>
          <p:nvPr/>
        </p:nvSpPr>
        <p:spPr>
          <a:xfrm>
            <a:off x="6318738" y="1373645"/>
            <a:ext cx="576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My Profile</a:t>
            </a:r>
          </a:p>
        </p:txBody>
      </p:sp>
      <p:sp>
        <p:nvSpPr>
          <p:cNvPr id="37" name="Rounded Rectangle 36">
            <a:extLst>
              <a:ext uri="{FF2B5EF4-FFF2-40B4-BE49-F238E27FC236}">
                <a16:creationId xmlns:a16="http://schemas.microsoft.com/office/drawing/2014/main" id="{B3568A65-392F-FC19-9737-4C63C9133447}"/>
              </a:ext>
            </a:extLst>
          </p:cNvPr>
          <p:cNvSpPr/>
          <p:nvPr/>
        </p:nvSpPr>
        <p:spPr>
          <a:xfrm>
            <a:off x="4150062" y="1373645"/>
            <a:ext cx="648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Transfers</a:t>
            </a:r>
          </a:p>
        </p:txBody>
      </p:sp>
      <p:sp>
        <p:nvSpPr>
          <p:cNvPr id="38" name="Rounded Rectangle 37">
            <a:extLst>
              <a:ext uri="{FF2B5EF4-FFF2-40B4-BE49-F238E27FC236}">
                <a16:creationId xmlns:a16="http://schemas.microsoft.com/office/drawing/2014/main" id="{630CB6F6-5D28-E0ED-39FD-24E5A77CC160}"/>
              </a:ext>
            </a:extLst>
          </p:cNvPr>
          <p:cNvSpPr/>
          <p:nvPr/>
        </p:nvSpPr>
        <p:spPr>
          <a:xfrm>
            <a:off x="5571795" y="1925670"/>
            <a:ext cx="684000"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Global View</a:t>
            </a:r>
          </a:p>
        </p:txBody>
      </p:sp>
      <p:sp>
        <p:nvSpPr>
          <p:cNvPr id="39" name="Rounded Rectangle 38">
            <a:extLst>
              <a:ext uri="{FF2B5EF4-FFF2-40B4-BE49-F238E27FC236}">
                <a16:creationId xmlns:a16="http://schemas.microsoft.com/office/drawing/2014/main" id="{289356F9-1F92-CF29-27F0-4CB6F4DAA43C}"/>
              </a:ext>
            </a:extLst>
          </p:cNvPr>
          <p:cNvSpPr/>
          <p:nvPr/>
        </p:nvSpPr>
        <p:spPr>
          <a:xfrm>
            <a:off x="2658603" y="2419856"/>
            <a:ext cx="576000" cy="324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Business Workflows</a:t>
            </a:r>
          </a:p>
        </p:txBody>
      </p:sp>
      <p:sp>
        <p:nvSpPr>
          <p:cNvPr id="40" name="Rounded Rectangle 39">
            <a:extLst>
              <a:ext uri="{FF2B5EF4-FFF2-40B4-BE49-F238E27FC236}">
                <a16:creationId xmlns:a16="http://schemas.microsoft.com/office/drawing/2014/main" id="{34E0C7DD-A433-858D-0B41-B82B1BEF318E}"/>
              </a:ext>
            </a:extLst>
          </p:cNvPr>
          <p:cNvSpPr/>
          <p:nvPr/>
        </p:nvSpPr>
        <p:spPr>
          <a:xfrm>
            <a:off x="3326834" y="2419856"/>
            <a:ext cx="576000" cy="324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Accounts Bounded Context</a:t>
            </a:r>
          </a:p>
        </p:txBody>
      </p:sp>
      <p:sp>
        <p:nvSpPr>
          <p:cNvPr id="41" name="Rounded Rectangle 40">
            <a:extLst>
              <a:ext uri="{FF2B5EF4-FFF2-40B4-BE49-F238E27FC236}">
                <a16:creationId xmlns:a16="http://schemas.microsoft.com/office/drawing/2014/main" id="{06108616-B9B7-1D96-9242-714569A8D69D}"/>
              </a:ext>
            </a:extLst>
          </p:cNvPr>
          <p:cNvSpPr/>
          <p:nvPr/>
        </p:nvSpPr>
        <p:spPr>
          <a:xfrm>
            <a:off x="2658603" y="3833660"/>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CORE</a:t>
            </a:r>
          </a:p>
        </p:txBody>
      </p:sp>
      <p:sp>
        <p:nvSpPr>
          <p:cNvPr id="42" name="Rounded Rectangle 41">
            <a:extLst>
              <a:ext uri="{FF2B5EF4-FFF2-40B4-BE49-F238E27FC236}">
                <a16:creationId xmlns:a16="http://schemas.microsoft.com/office/drawing/2014/main" id="{576F1120-1CAB-82B1-8328-09663B1130C2}"/>
              </a:ext>
            </a:extLst>
          </p:cNvPr>
          <p:cNvSpPr/>
          <p:nvPr/>
        </p:nvSpPr>
        <p:spPr>
          <a:xfrm>
            <a:off x="3757783" y="3835372"/>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BLIK</a:t>
            </a:r>
          </a:p>
        </p:txBody>
      </p:sp>
      <p:sp>
        <p:nvSpPr>
          <p:cNvPr id="43" name="Rounded Rectangle 42">
            <a:extLst>
              <a:ext uri="{FF2B5EF4-FFF2-40B4-BE49-F238E27FC236}">
                <a16:creationId xmlns:a16="http://schemas.microsoft.com/office/drawing/2014/main" id="{A0087DA6-DDF2-3E12-A03C-7F696E5495DF}"/>
              </a:ext>
            </a:extLst>
          </p:cNvPr>
          <p:cNvSpPr/>
          <p:nvPr/>
        </p:nvSpPr>
        <p:spPr>
          <a:xfrm>
            <a:off x="2658604" y="2803616"/>
            <a:ext cx="5253616" cy="288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b="1">
                <a:solidFill>
                  <a:schemeClr val="bg1"/>
                </a:solidFill>
              </a:rPr>
              <a:t>Common Business Services</a:t>
            </a:r>
            <a:endParaRPr lang="en-US" sz="600">
              <a:solidFill>
                <a:schemeClr val="bg1"/>
              </a:solidFill>
            </a:endParaRPr>
          </a:p>
          <a:p>
            <a:pPr algn="ctr"/>
            <a:r>
              <a:rPr lang="en-US" sz="600">
                <a:solidFill>
                  <a:schemeClr val="bg1"/>
                </a:solidFill>
              </a:rPr>
              <a:t>Statement Service   •   Notifications   •   Document Management. •  Content Management   •   Security   •   Activities   •   Messages  •  Audit</a:t>
            </a:r>
          </a:p>
        </p:txBody>
      </p:sp>
      <p:sp>
        <p:nvSpPr>
          <p:cNvPr id="44" name="Rounded Rectangle 43">
            <a:extLst>
              <a:ext uri="{FF2B5EF4-FFF2-40B4-BE49-F238E27FC236}">
                <a16:creationId xmlns:a16="http://schemas.microsoft.com/office/drawing/2014/main" id="{5734B4D0-9AED-D0C1-9102-C89B2BBBDFF8}"/>
              </a:ext>
            </a:extLst>
          </p:cNvPr>
          <p:cNvSpPr/>
          <p:nvPr/>
        </p:nvSpPr>
        <p:spPr>
          <a:xfrm>
            <a:off x="3995065" y="2419856"/>
            <a:ext cx="576000" cy="324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Cards Bounded Context</a:t>
            </a:r>
          </a:p>
        </p:txBody>
      </p:sp>
      <p:sp>
        <p:nvSpPr>
          <p:cNvPr id="45" name="Rounded Rectangle 44">
            <a:extLst>
              <a:ext uri="{FF2B5EF4-FFF2-40B4-BE49-F238E27FC236}">
                <a16:creationId xmlns:a16="http://schemas.microsoft.com/office/drawing/2014/main" id="{C4B7B8E7-6845-4DA3-231F-8A14EBC62A93}"/>
              </a:ext>
            </a:extLst>
          </p:cNvPr>
          <p:cNvSpPr/>
          <p:nvPr/>
        </p:nvSpPr>
        <p:spPr>
          <a:xfrm>
            <a:off x="4663296" y="2419856"/>
            <a:ext cx="576000" cy="324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Loyalty Program BC</a:t>
            </a:r>
          </a:p>
        </p:txBody>
      </p:sp>
      <p:sp>
        <p:nvSpPr>
          <p:cNvPr id="46" name="Rounded Rectangle 45">
            <a:extLst>
              <a:ext uri="{FF2B5EF4-FFF2-40B4-BE49-F238E27FC236}">
                <a16:creationId xmlns:a16="http://schemas.microsoft.com/office/drawing/2014/main" id="{D5867EBA-4F01-FC7B-5F78-F44ECF01158B}"/>
              </a:ext>
            </a:extLst>
          </p:cNvPr>
          <p:cNvSpPr/>
          <p:nvPr/>
        </p:nvSpPr>
        <p:spPr>
          <a:xfrm>
            <a:off x="5331527" y="2419856"/>
            <a:ext cx="576000" cy="324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Govt Services BC</a:t>
            </a:r>
          </a:p>
        </p:txBody>
      </p:sp>
      <p:sp>
        <p:nvSpPr>
          <p:cNvPr id="47" name="Rounded Rectangle 46">
            <a:extLst>
              <a:ext uri="{FF2B5EF4-FFF2-40B4-BE49-F238E27FC236}">
                <a16:creationId xmlns:a16="http://schemas.microsoft.com/office/drawing/2014/main" id="{19F92888-2818-DC8A-FA8F-2C360DD42BED}"/>
              </a:ext>
            </a:extLst>
          </p:cNvPr>
          <p:cNvSpPr/>
          <p:nvPr/>
        </p:nvSpPr>
        <p:spPr>
          <a:xfrm>
            <a:off x="5999758" y="2419856"/>
            <a:ext cx="576000" cy="324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Customer </a:t>
            </a:r>
            <a:r>
              <a:rPr lang="en-US" sz="600" err="1">
                <a:solidFill>
                  <a:schemeClr val="bg1"/>
                </a:solidFill>
              </a:rPr>
              <a:t>Mgmt</a:t>
            </a:r>
            <a:r>
              <a:rPr lang="en-US" sz="600">
                <a:solidFill>
                  <a:schemeClr val="bg1"/>
                </a:solidFill>
              </a:rPr>
              <a:t> BC</a:t>
            </a:r>
          </a:p>
        </p:txBody>
      </p:sp>
      <p:sp>
        <p:nvSpPr>
          <p:cNvPr id="48" name="Rounded Rectangle 47">
            <a:extLst>
              <a:ext uri="{FF2B5EF4-FFF2-40B4-BE49-F238E27FC236}">
                <a16:creationId xmlns:a16="http://schemas.microsoft.com/office/drawing/2014/main" id="{BE9AA74F-AB02-DCA5-51B4-C0D72025432F}"/>
              </a:ext>
            </a:extLst>
          </p:cNvPr>
          <p:cNvSpPr/>
          <p:nvPr/>
        </p:nvSpPr>
        <p:spPr>
          <a:xfrm>
            <a:off x="6667989" y="2419856"/>
            <a:ext cx="576000" cy="324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Payments BC</a:t>
            </a:r>
          </a:p>
        </p:txBody>
      </p:sp>
      <p:sp>
        <p:nvSpPr>
          <p:cNvPr id="49" name="Rounded Rectangle 48">
            <a:extLst>
              <a:ext uri="{FF2B5EF4-FFF2-40B4-BE49-F238E27FC236}">
                <a16:creationId xmlns:a16="http://schemas.microsoft.com/office/drawing/2014/main" id="{776D955B-4ABB-1630-7D94-F408ECB4F074}"/>
              </a:ext>
            </a:extLst>
          </p:cNvPr>
          <p:cNvSpPr/>
          <p:nvPr/>
        </p:nvSpPr>
        <p:spPr>
          <a:xfrm>
            <a:off x="2663928" y="4165920"/>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KIR</a:t>
            </a:r>
          </a:p>
        </p:txBody>
      </p:sp>
      <p:sp>
        <p:nvSpPr>
          <p:cNvPr id="50" name="Rounded Rectangle 49">
            <a:extLst>
              <a:ext uri="{FF2B5EF4-FFF2-40B4-BE49-F238E27FC236}">
                <a16:creationId xmlns:a16="http://schemas.microsoft.com/office/drawing/2014/main" id="{5E7B1663-0320-4EE0-9585-CEA9E2C57DC7}"/>
              </a:ext>
            </a:extLst>
          </p:cNvPr>
          <p:cNvSpPr/>
          <p:nvPr/>
        </p:nvSpPr>
        <p:spPr>
          <a:xfrm>
            <a:off x="3755780" y="4165920"/>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Risk Management</a:t>
            </a:r>
          </a:p>
        </p:txBody>
      </p:sp>
      <p:sp>
        <p:nvSpPr>
          <p:cNvPr id="51" name="Rounded Rectangle 50">
            <a:extLst>
              <a:ext uri="{FF2B5EF4-FFF2-40B4-BE49-F238E27FC236}">
                <a16:creationId xmlns:a16="http://schemas.microsoft.com/office/drawing/2014/main" id="{C37CEE4B-C243-1A2C-4198-772B7E66EF2E}"/>
              </a:ext>
            </a:extLst>
          </p:cNvPr>
          <p:cNvSpPr/>
          <p:nvPr/>
        </p:nvSpPr>
        <p:spPr>
          <a:xfrm>
            <a:off x="4847632" y="4165920"/>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Governance &amp; Compliance</a:t>
            </a:r>
          </a:p>
        </p:txBody>
      </p:sp>
      <p:sp>
        <p:nvSpPr>
          <p:cNvPr id="52" name="Rounded Rectangle 51">
            <a:extLst>
              <a:ext uri="{FF2B5EF4-FFF2-40B4-BE49-F238E27FC236}">
                <a16:creationId xmlns:a16="http://schemas.microsoft.com/office/drawing/2014/main" id="{A84D3C77-B558-70DA-DA11-7BAEE901465D}"/>
              </a:ext>
            </a:extLst>
          </p:cNvPr>
          <p:cNvSpPr/>
          <p:nvPr/>
        </p:nvSpPr>
        <p:spPr>
          <a:xfrm>
            <a:off x="5939484" y="4165920"/>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Treasury Operations</a:t>
            </a:r>
          </a:p>
        </p:txBody>
      </p:sp>
      <p:sp>
        <p:nvSpPr>
          <p:cNvPr id="53" name="Rounded Rectangle 52">
            <a:extLst>
              <a:ext uri="{FF2B5EF4-FFF2-40B4-BE49-F238E27FC236}">
                <a16:creationId xmlns:a16="http://schemas.microsoft.com/office/drawing/2014/main" id="{4A40AE96-AC69-BCC3-0E68-C328980BB330}"/>
              </a:ext>
            </a:extLst>
          </p:cNvPr>
          <p:cNvSpPr/>
          <p:nvPr/>
        </p:nvSpPr>
        <p:spPr>
          <a:xfrm>
            <a:off x="2532415" y="3260366"/>
            <a:ext cx="5506548" cy="361495"/>
          </a:xfrm>
          <a:prstGeom prst="roundRect">
            <a:avLst>
              <a:gd name="adj" fmla="val 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b="1">
              <a:solidFill>
                <a:schemeClr val="tx1"/>
              </a:solidFill>
            </a:endParaRPr>
          </a:p>
        </p:txBody>
      </p:sp>
      <p:sp>
        <p:nvSpPr>
          <p:cNvPr id="54" name="Rounded Rectangle 53">
            <a:extLst>
              <a:ext uri="{FF2B5EF4-FFF2-40B4-BE49-F238E27FC236}">
                <a16:creationId xmlns:a16="http://schemas.microsoft.com/office/drawing/2014/main" id="{97BA0390-4A8D-F8FA-F715-CA41DDE48ADE}"/>
              </a:ext>
            </a:extLst>
          </p:cNvPr>
          <p:cNvSpPr/>
          <p:nvPr/>
        </p:nvSpPr>
        <p:spPr>
          <a:xfrm>
            <a:off x="5937632" y="3829831"/>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CRM</a:t>
            </a:r>
          </a:p>
        </p:txBody>
      </p:sp>
      <p:sp>
        <p:nvSpPr>
          <p:cNvPr id="55" name="Rounded Rectangle 54">
            <a:extLst>
              <a:ext uri="{FF2B5EF4-FFF2-40B4-BE49-F238E27FC236}">
                <a16:creationId xmlns:a16="http://schemas.microsoft.com/office/drawing/2014/main" id="{518897DB-EE60-0E84-4DE1-5AEBC08466AB}"/>
              </a:ext>
            </a:extLst>
          </p:cNvPr>
          <p:cNvSpPr/>
          <p:nvPr/>
        </p:nvSpPr>
        <p:spPr>
          <a:xfrm>
            <a:off x="7336220" y="2419856"/>
            <a:ext cx="576000" cy="324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Referral </a:t>
            </a:r>
            <a:r>
              <a:rPr lang="en-US" sz="600" err="1">
                <a:solidFill>
                  <a:schemeClr val="bg1"/>
                </a:solidFill>
              </a:rPr>
              <a:t>Mgmt</a:t>
            </a:r>
            <a:r>
              <a:rPr lang="en-US" sz="600">
                <a:solidFill>
                  <a:schemeClr val="bg1"/>
                </a:solidFill>
              </a:rPr>
              <a:t> BC</a:t>
            </a:r>
          </a:p>
        </p:txBody>
      </p:sp>
      <p:sp>
        <p:nvSpPr>
          <p:cNvPr id="56" name="Rounded Rectangle 55">
            <a:extLst>
              <a:ext uri="{FF2B5EF4-FFF2-40B4-BE49-F238E27FC236}">
                <a16:creationId xmlns:a16="http://schemas.microsoft.com/office/drawing/2014/main" id="{4D4B6260-E9F0-1F5F-1FA8-9D5DDCE57D3D}"/>
              </a:ext>
            </a:extLst>
          </p:cNvPr>
          <p:cNvSpPr/>
          <p:nvPr/>
        </p:nvSpPr>
        <p:spPr>
          <a:xfrm>
            <a:off x="7031337" y="4165920"/>
            <a:ext cx="875014"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Forex</a:t>
            </a:r>
          </a:p>
        </p:txBody>
      </p:sp>
      <p:sp>
        <p:nvSpPr>
          <p:cNvPr id="57" name="Rounded Rectangle 56">
            <a:extLst>
              <a:ext uri="{FF2B5EF4-FFF2-40B4-BE49-F238E27FC236}">
                <a16:creationId xmlns:a16="http://schemas.microsoft.com/office/drawing/2014/main" id="{561059F2-65AE-4A19-847F-125B3041E04C}"/>
              </a:ext>
            </a:extLst>
          </p:cNvPr>
          <p:cNvSpPr/>
          <p:nvPr/>
        </p:nvSpPr>
        <p:spPr>
          <a:xfrm>
            <a:off x="2663928" y="3330398"/>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ESB</a:t>
            </a:r>
          </a:p>
        </p:txBody>
      </p:sp>
      <p:sp>
        <p:nvSpPr>
          <p:cNvPr id="58" name="Rounded Rectangle 57">
            <a:extLst>
              <a:ext uri="{FF2B5EF4-FFF2-40B4-BE49-F238E27FC236}">
                <a16:creationId xmlns:a16="http://schemas.microsoft.com/office/drawing/2014/main" id="{B3D657CF-61E8-A31E-BBAE-8FD6673E182B}"/>
              </a:ext>
            </a:extLst>
          </p:cNvPr>
          <p:cNvSpPr/>
          <p:nvPr/>
        </p:nvSpPr>
        <p:spPr>
          <a:xfrm>
            <a:off x="3755780" y="3330398"/>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Kafka</a:t>
            </a:r>
          </a:p>
        </p:txBody>
      </p:sp>
      <p:sp>
        <p:nvSpPr>
          <p:cNvPr id="59" name="Rounded Rectangle 58">
            <a:extLst>
              <a:ext uri="{FF2B5EF4-FFF2-40B4-BE49-F238E27FC236}">
                <a16:creationId xmlns:a16="http://schemas.microsoft.com/office/drawing/2014/main" id="{DB81BD59-50E9-FCAB-D493-DF7BFEA08CAC}"/>
              </a:ext>
            </a:extLst>
          </p:cNvPr>
          <p:cNvSpPr/>
          <p:nvPr/>
        </p:nvSpPr>
        <p:spPr>
          <a:xfrm>
            <a:off x="4847632" y="3330398"/>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MQ</a:t>
            </a:r>
          </a:p>
        </p:txBody>
      </p:sp>
      <p:sp>
        <p:nvSpPr>
          <p:cNvPr id="60" name="Rounded Rectangle 59">
            <a:extLst>
              <a:ext uri="{FF2B5EF4-FFF2-40B4-BE49-F238E27FC236}">
                <a16:creationId xmlns:a16="http://schemas.microsoft.com/office/drawing/2014/main" id="{19B7F67B-8FDB-A950-436A-CF79FC5D8162}"/>
              </a:ext>
            </a:extLst>
          </p:cNvPr>
          <p:cNvSpPr/>
          <p:nvPr/>
        </p:nvSpPr>
        <p:spPr>
          <a:xfrm>
            <a:off x="5939484" y="3330398"/>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Mule</a:t>
            </a:r>
          </a:p>
        </p:txBody>
      </p:sp>
      <p:sp>
        <p:nvSpPr>
          <p:cNvPr id="61" name="Rounded Rectangle 60">
            <a:extLst>
              <a:ext uri="{FF2B5EF4-FFF2-40B4-BE49-F238E27FC236}">
                <a16:creationId xmlns:a16="http://schemas.microsoft.com/office/drawing/2014/main" id="{5F6A2567-B14A-ED82-9F01-E0B91193ACED}"/>
              </a:ext>
            </a:extLst>
          </p:cNvPr>
          <p:cNvSpPr/>
          <p:nvPr/>
        </p:nvSpPr>
        <p:spPr>
          <a:xfrm>
            <a:off x="7031337" y="3330398"/>
            <a:ext cx="875014" cy="216000"/>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Near-real time </a:t>
            </a:r>
          </a:p>
          <a:p>
            <a:pPr algn="ctr"/>
            <a:r>
              <a:rPr lang="en-US" sz="600">
                <a:solidFill>
                  <a:schemeClr val="bg1"/>
                </a:solidFill>
              </a:rPr>
              <a:t>Data Access Layer</a:t>
            </a:r>
          </a:p>
        </p:txBody>
      </p:sp>
      <p:sp>
        <p:nvSpPr>
          <p:cNvPr id="62" name="Rounded Rectangle 61">
            <a:extLst>
              <a:ext uri="{FF2B5EF4-FFF2-40B4-BE49-F238E27FC236}">
                <a16:creationId xmlns:a16="http://schemas.microsoft.com/office/drawing/2014/main" id="{CD016D65-BDA5-9175-0F48-845230117C08}"/>
              </a:ext>
            </a:extLst>
          </p:cNvPr>
          <p:cNvSpPr/>
          <p:nvPr/>
        </p:nvSpPr>
        <p:spPr>
          <a:xfrm>
            <a:off x="4847632" y="3829831"/>
            <a:ext cx="828000" cy="216000"/>
          </a:xfrm>
          <a:prstGeom prst="roundRect">
            <a:avLst>
              <a:gd name="adj" fmla="val 0"/>
            </a:avLst>
          </a:prstGeom>
          <a:solidFill>
            <a:srgbClr val="EC6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DMS</a:t>
            </a:r>
          </a:p>
        </p:txBody>
      </p:sp>
      <p:sp>
        <p:nvSpPr>
          <p:cNvPr id="63" name="Rounded Rectangle 62">
            <a:extLst>
              <a:ext uri="{FF2B5EF4-FFF2-40B4-BE49-F238E27FC236}">
                <a16:creationId xmlns:a16="http://schemas.microsoft.com/office/drawing/2014/main" id="{54AED486-2029-B706-D610-39B8938E8FFD}"/>
              </a:ext>
            </a:extLst>
          </p:cNvPr>
          <p:cNvSpPr/>
          <p:nvPr/>
        </p:nvSpPr>
        <p:spPr>
          <a:xfrm>
            <a:off x="7466372" y="1373646"/>
            <a:ext cx="445848" cy="770549"/>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US" sz="600">
                <a:solidFill>
                  <a:schemeClr val="bg1"/>
                </a:solidFill>
              </a:rPr>
              <a:t>Admin Portal</a:t>
            </a:r>
          </a:p>
        </p:txBody>
      </p:sp>
      <p:sp>
        <p:nvSpPr>
          <p:cNvPr id="64" name="Freihandform: Form 123">
            <a:extLst>
              <a:ext uri="{FF2B5EF4-FFF2-40B4-BE49-F238E27FC236}">
                <a16:creationId xmlns:a16="http://schemas.microsoft.com/office/drawing/2014/main" id="{A508D1A2-7060-CCE9-2AD6-90240EA88374}"/>
              </a:ext>
            </a:extLst>
          </p:cNvPr>
          <p:cNvSpPr>
            <a:spLocks noChangeAspect="1"/>
          </p:cNvSpPr>
          <p:nvPr/>
        </p:nvSpPr>
        <p:spPr>
          <a:xfrm>
            <a:off x="933059" y="1424637"/>
            <a:ext cx="396000" cy="396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sp>
        <p:nvSpPr>
          <p:cNvPr id="66" name="Freihandform: Form 131">
            <a:extLst>
              <a:ext uri="{FF2B5EF4-FFF2-40B4-BE49-F238E27FC236}">
                <a16:creationId xmlns:a16="http://schemas.microsoft.com/office/drawing/2014/main" id="{55572D69-5DEE-6E31-70B8-243C4A07345C}"/>
              </a:ext>
            </a:extLst>
          </p:cNvPr>
          <p:cNvSpPr>
            <a:spLocks noChangeAspect="1"/>
          </p:cNvSpPr>
          <p:nvPr/>
        </p:nvSpPr>
        <p:spPr>
          <a:xfrm>
            <a:off x="942210" y="3370091"/>
            <a:ext cx="360000" cy="360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sp>
        <p:nvSpPr>
          <p:cNvPr id="69" name="Freihandform: Form 111">
            <a:extLst>
              <a:ext uri="{FF2B5EF4-FFF2-40B4-BE49-F238E27FC236}">
                <a16:creationId xmlns:a16="http://schemas.microsoft.com/office/drawing/2014/main" id="{8BF5B8EE-7B36-8393-C5ED-CC2951A06AD1}"/>
              </a:ext>
            </a:extLst>
          </p:cNvPr>
          <p:cNvSpPr>
            <a:spLocks noChangeAspect="1"/>
          </p:cNvSpPr>
          <p:nvPr/>
        </p:nvSpPr>
        <p:spPr>
          <a:xfrm>
            <a:off x="933593" y="4045831"/>
            <a:ext cx="360000" cy="360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sp>
        <p:nvSpPr>
          <p:cNvPr id="70" name="Freihandform: Form 151">
            <a:extLst>
              <a:ext uri="{FF2B5EF4-FFF2-40B4-BE49-F238E27FC236}">
                <a16:creationId xmlns:a16="http://schemas.microsoft.com/office/drawing/2014/main" id="{2CEB47C3-2F2C-4DCB-7940-5E0D56AA84DC}"/>
              </a:ext>
            </a:extLst>
          </p:cNvPr>
          <p:cNvSpPr>
            <a:spLocks noChangeAspect="1"/>
          </p:cNvSpPr>
          <p:nvPr/>
        </p:nvSpPr>
        <p:spPr>
          <a:xfrm>
            <a:off x="929551" y="2544128"/>
            <a:ext cx="360000" cy="360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sp>
        <p:nvSpPr>
          <p:cNvPr id="3" name="Rectangle 2">
            <a:extLst>
              <a:ext uri="{FF2B5EF4-FFF2-40B4-BE49-F238E27FC236}">
                <a16:creationId xmlns:a16="http://schemas.microsoft.com/office/drawing/2014/main" id="{E6321516-88AF-3E10-011E-2E64731C18A0}"/>
              </a:ext>
            </a:extLst>
          </p:cNvPr>
          <p:cNvSpPr/>
          <p:nvPr/>
        </p:nvSpPr>
        <p:spPr>
          <a:xfrm>
            <a:off x="7232451" y="907237"/>
            <a:ext cx="1560582" cy="170687"/>
          </a:xfrm>
          <a:prstGeom prst="rect">
            <a:avLst/>
          </a:prstGeom>
          <a:solidFill>
            <a:srgbClr val="B0278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s-ES_tradnl" sz="700">
                <a:solidFill>
                  <a:schemeClr val="bg1"/>
                </a:solidFill>
              </a:rPr>
              <a:t>Non exhaustive</a:t>
            </a:r>
          </a:p>
        </p:txBody>
      </p:sp>
    </p:spTree>
    <p:extLst>
      <p:ext uri="{BB962C8B-B14F-4D97-AF65-F5344CB8AC3E}">
        <p14:creationId xmlns:p14="http://schemas.microsoft.com/office/powerpoint/2010/main" val="620028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F5456-5539-2B9D-AAFF-89C5D6F8E78B}"/>
            </a:ext>
          </a:extLst>
        </p:cNvPr>
        <p:cNvGrpSpPr/>
        <p:nvPr/>
      </p:nvGrpSpPr>
      <p:grpSpPr>
        <a:xfrm>
          <a:off x="0" y="0"/>
          <a:ext cx="0" cy="0"/>
          <a:chOff x="0" y="0"/>
          <a:chExt cx="0" cy="0"/>
        </a:xfrm>
      </p:grpSpPr>
      <p:pic>
        <p:nvPicPr>
          <p:cNvPr id="4" name="Picture 3" descr="A blue and pink background&#10;&#10;Description automatically generated">
            <a:extLst>
              <a:ext uri="{FF2B5EF4-FFF2-40B4-BE49-F238E27FC236}">
                <a16:creationId xmlns:a16="http://schemas.microsoft.com/office/drawing/2014/main" id="{ADDE6297-6DBF-7E1C-6FFF-737AE70418A7}"/>
              </a:ext>
            </a:extLst>
          </p:cNvPr>
          <p:cNvPicPr>
            <a:picLocks noChangeAspect="1"/>
          </p:cNvPicPr>
          <p:nvPr>
            <p:custDataLst>
              <p:tags r:id="rId1"/>
            </p:custDataLst>
          </p:nvPr>
        </p:nvPicPr>
        <p:blipFill>
          <a:blip r:embed="rId4"/>
          <a:stretch>
            <a:fillRect/>
          </a:stretch>
        </p:blipFill>
        <p:spPr>
          <a:xfrm>
            <a:off x="196597" y="450529"/>
            <a:ext cx="8757280" cy="4511325"/>
          </a:xfrm>
          <a:prstGeom prst="rect">
            <a:avLst/>
          </a:prstGeom>
        </p:spPr>
      </p:pic>
      <p:graphicFrame>
        <p:nvGraphicFramePr>
          <p:cNvPr id="29" name="Table 29">
            <a:extLst>
              <a:ext uri="{FF2B5EF4-FFF2-40B4-BE49-F238E27FC236}">
                <a16:creationId xmlns:a16="http://schemas.microsoft.com/office/drawing/2014/main" id="{68FA7A62-36FC-91DB-59F3-36D30F6F2AE8}"/>
              </a:ext>
            </a:extLst>
          </p:cNvPr>
          <p:cNvGraphicFramePr>
            <a:graphicFrameLocks noGrp="1"/>
          </p:cNvGraphicFramePr>
          <p:nvPr/>
        </p:nvGraphicFramePr>
        <p:xfrm>
          <a:off x="305598" y="1039317"/>
          <a:ext cx="8438351" cy="3508744"/>
        </p:xfrm>
        <a:graphic>
          <a:graphicData uri="http://schemas.openxmlformats.org/drawingml/2006/table">
            <a:tbl>
              <a:tblPr firstRow="1" bandRow="1">
                <a:tableStyleId>{D27102A9-8310-4765-A935-A1911B00CA55}</a:tableStyleId>
              </a:tblPr>
              <a:tblGrid>
                <a:gridCol w="1020173">
                  <a:extLst>
                    <a:ext uri="{9D8B030D-6E8A-4147-A177-3AD203B41FA5}">
                      <a16:colId xmlns:a16="http://schemas.microsoft.com/office/drawing/2014/main" val="3441731310"/>
                    </a:ext>
                  </a:extLst>
                </a:gridCol>
                <a:gridCol w="1249563">
                  <a:extLst>
                    <a:ext uri="{9D8B030D-6E8A-4147-A177-3AD203B41FA5}">
                      <a16:colId xmlns:a16="http://schemas.microsoft.com/office/drawing/2014/main" val="758679537"/>
                    </a:ext>
                  </a:extLst>
                </a:gridCol>
                <a:gridCol w="1258283">
                  <a:extLst>
                    <a:ext uri="{9D8B030D-6E8A-4147-A177-3AD203B41FA5}">
                      <a16:colId xmlns:a16="http://schemas.microsoft.com/office/drawing/2014/main" val="3606990405"/>
                    </a:ext>
                  </a:extLst>
                </a:gridCol>
                <a:gridCol w="1386083">
                  <a:extLst>
                    <a:ext uri="{9D8B030D-6E8A-4147-A177-3AD203B41FA5}">
                      <a16:colId xmlns:a16="http://schemas.microsoft.com/office/drawing/2014/main" val="328900510"/>
                    </a:ext>
                  </a:extLst>
                </a:gridCol>
                <a:gridCol w="1284453">
                  <a:extLst>
                    <a:ext uri="{9D8B030D-6E8A-4147-A177-3AD203B41FA5}">
                      <a16:colId xmlns:a16="http://schemas.microsoft.com/office/drawing/2014/main" val="4014130359"/>
                    </a:ext>
                  </a:extLst>
                </a:gridCol>
                <a:gridCol w="1121769">
                  <a:extLst>
                    <a:ext uri="{9D8B030D-6E8A-4147-A177-3AD203B41FA5}">
                      <a16:colId xmlns:a16="http://schemas.microsoft.com/office/drawing/2014/main" val="3928386693"/>
                    </a:ext>
                  </a:extLst>
                </a:gridCol>
                <a:gridCol w="1118027">
                  <a:extLst>
                    <a:ext uri="{9D8B030D-6E8A-4147-A177-3AD203B41FA5}">
                      <a16:colId xmlns:a16="http://schemas.microsoft.com/office/drawing/2014/main" val="2572389001"/>
                    </a:ext>
                  </a:extLst>
                </a:gridCol>
              </a:tblGrid>
              <a:tr h="405049">
                <a:tc>
                  <a:txBody>
                    <a:bodyPr/>
                    <a:lstStyle/>
                    <a:p>
                      <a:pPr algn="ctr"/>
                      <a:endParaRPr lang="en-GB" sz="1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a:r>
                        <a:rPr lang="en-GB" sz="900">
                          <a:solidFill>
                            <a:schemeClr val="bg1"/>
                          </a:solidFill>
                          <a:latin typeface="+mj-lt"/>
                        </a:rPr>
                        <a:t>Discovery</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2"/>
                    </a:solidFill>
                  </a:tcPr>
                </a:tc>
                <a:tc>
                  <a:txBody>
                    <a:bodyPr/>
                    <a:lstStyle/>
                    <a:p>
                      <a:pPr algn="ctr"/>
                      <a:r>
                        <a:rPr lang="en-GB" sz="900">
                          <a:solidFill>
                            <a:schemeClr val="bg1"/>
                          </a:solidFill>
                          <a:latin typeface="+mj-lt"/>
                        </a:rPr>
                        <a:t>Project Setup</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2"/>
                    </a:solidFill>
                  </a:tcPr>
                </a:tc>
                <a:tc>
                  <a:txBody>
                    <a:bodyPr/>
                    <a:lstStyle/>
                    <a:p>
                      <a:pPr algn="ctr"/>
                      <a:r>
                        <a:rPr lang="en-GB" sz="900">
                          <a:solidFill>
                            <a:schemeClr val="bg1"/>
                          </a:solidFill>
                          <a:latin typeface="+mj-lt"/>
                        </a:rPr>
                        <a:t>Design</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EC6601"/>
                    </a:solidFill>
                  </a:tcPr>
                </a:tc>
                <a:tc>
                  <a:txBody>
                    <a:bodyPr/>
                    <a:lstStyle/>
                    <a:p>
                      <a:pPr algn="ctr"/>
                      <a:r>
                        <a:rPr lang="en-GB" sz="900">
                          <a:solidFill>
                            <a:schemeClr val="bg1"/>
                          </a:solidFill>
                          <a:latin typeface="+mj-lt"/>
                        </a:rPr>
                        <a:t>Verify &amp; Approve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EC6601"/>
                    </a:solidFill>
                  </a:tcPr>
                </a:tc>
                <a:tc>
                  <a:txBody>
                    <a:bodyPr/>
                    <a:lstStyle/>
                    <a:p>
                      <a:pPr algn="ctr"/>
                      <a:r>
                        <a:rPr lang="en-GB" sz="900">
                          <a:solidFill>
                            <a:schemeClr val="bg1"/>
                          </a:solidFill>
                          <a:latin typeface="+mj-lt"/>
                        </a:rPr>
                        <a:t>Implement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EC6601"/>
                    </a:solidFill>
                  </a:tcPr>
                </a:tc>
                <a:tc>
                  <a:txBody>
                    <a:bodyPr/>
                    <a:lstStyle/>
                    <a:p>
                      <a:pPr algn="ctr"/>
                      <a:r>
                        <a:rPr lang="en-GB" sz="900">
                          <a:solidFill>
                            <a:schemeClr val="bg1"/>
                          </a:solidFill>
                          <a:latin typeface="+mj-lt"/>
                        </a:rPr>
                        <a:t>Continuous Improvement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B02A87"/>
                    </a:solidFill>
                  </a:tcPr>
                </a:tc>
                <a:extLst>
                  <a:ext uri="{0D108BD9-81ED-4DB2-BD59-A6C34878D82A}">
                    <a16:rowId xmlns:a16="http://schemas.microsoft.com/office/drawing/2014/main" val="507557896"/>
                  </a:ext>
                </a:extLst>
              </a:tr>
              <a:tr h="679985">
                <a:tc>
                  <a:txBody>
                    <a:bodyPr/>
                    <a:lstStyle/>
                    <a:p>
                      <a:pPr algn="ctr"/>
                      <a:r>
                        <a:rPr lang="en-GB" sz="800" b="1">
                          <a:solidFill>
                            <a:schemeClr val="bg1"/>
                          </a:solidFill>
                          <a:latin typeface="+mj-lt"/>
                        </a:rPr>
                        <a:t>Tasks</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85000"/>
                        <a:lumOff val="15000"/>
                      </a:schemeClr>
                    </a:solid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Understand AS-IS architecture</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Define TO-BE architecture</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Define intermediate steps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Perform gap analysis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Define high-level non-functional requirement</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Define bounded contexts</a:t>
                      </a:r>
                    </a:p>
                    <a:p>
                      <a:pPr marL="108000" indent="-108000" algn="l" defTabSz="914400" rtl="0" eaLnBrk="1" latinLnBrk="0" hangingPunct="1">
                        <a:buFont typeface="Wingdings" panose="05000000000000000000" pitchFamily="2" charset="2"/>
                        <a:buChar char="§"/>
                      </a:pPr>
                      <a:endParaRPr lang="en-GB" sz="600" kern="1200">
                        <a:solidFill>
                          <a:schemeClr val="bg1"/>
                        </a:solidFill>
                        <a:effectLst/>
                        <a:latin typeface="+mj-lt"/>
                        <a:cs typeface="Tunga" panose="020B0502040204020203"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Choose key technologies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Choose 3</a:t>
                      </a:r>
                      <a:r>
                        <a:rPr lang="en-GB" sz="600" kern="1200" baseline="30000">
                          <a:solidFill>
                            <a:schemeClr val="bg1"/>
                          </a:solidFill>
                          <a:effectLst/>
                          <a:latin typeface="+mj-lt"/>
                          <a:cs typeface="Tunga" panose="020B0502040204020203" pitchFamily="34" charset="0"/>
                        </a:rPr>
                        <a:t>rd</a:t>
                      </a:r>
                      <a:r>
                        <a:rPr lang="en-GB" sz="600" kern="1200">
                          <a:solidFill>
                            <a:schemeClr val="bg1"/>
                          </a:solidFill>
                          <a:effectLst/>
                          <a:latin typeface="+mj-lt"/>
                          <a:cs typeface="Tunga" panose="020B0502040204020203" pitchFamily="34" charset="0"/>
                        </a:rPr>
                        <a:t> party systems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Approach to existing systems and functionalities (retain, replace, retire)</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Define team shapes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Assign context to teams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Define Teams high level backlog</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Define feature level architecture within a bounded context</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Define integration points between 3</a:t>
                      </a:r>
                      <a:r>
                        <a:rPr lang="en-GB" sz="600" baseline="30000">
                          <a:solidFill>
                            <a:schemeClr val="bg1"/>
                          </a:solidFill>
                          <a:effectLst/>
                          <a:latin typeface="+mj-lt"/>
                          <a:ea typeface="Calibri" panose="020F0502020204030204" pitchFamily="34" charset="0"/>
                          <a:cs typeface="Tunga" panose="020B0502040204020203" pitchFamily="34" charset="0"/>
                        </a:rPr>
                        <a:t>rd</a:t>
                      </a:r>
                      <a:r>
                        <a:rPr lang="en-GB" sz="600">
                          <a:solidFill>
                            <a:schemeClr val="bg1"/>
                          </a:solidFill>
                          <a:effectLst/>
                          <a:latin typeface="+mj-lt"/>
                          <a:ea typeface="Calibri" panose="020F0502020204030204" pitchFamily="34" charset="0"/>
                          <a:cs typeface="Tunga" panose="020B0502040204020203" pitchFamily="34" charset="0"/>
                        </a:rPr>
                        <a:t> party systems and other bounded contexts</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Create C2 level architecture and if needed C3 or other diagrams</a:t>
                      </a:r>
                    </a:p>
                    <a:p>
                      <a:pPr marL="108000" indent="-108000" algn="l">
                        <a:buFont typeface="Wingdings" panose="05000000000000000000" pitchFamily="2" charset="2"/>
                        <a:buChar char="§"/>
                      </a:pPr>
                      <a:r>
                        <a:rPr lang="en-GB" sz="600">
                          <a:solidFill>
                            <a:schemeClr val="bg1"/>
                          </a:solidFill>
                          <a:effectLst/>
                          <a:latin typeface="+mj-lt"/>
                          <a:cs typeface="Tunga" panose="020B0502040204020203" pitchFamily="34" charset="0"/>
                        </a:rPr>
                        <a:t>Analyse and design integration points</a:t>
                      </a: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600">
                          <a:solidFill>
                            <a:schemeClr val="bg1"/>
                          </a:solidFill>
                          <a:effectLst/>
                          <a:latin typeface="+mj-lt"/>
                          <a:ea typeface="Calibri" panose="020F0502020204030204" pitchFamily="34" charset="0"/>
                          <a:cs typeface="Tunga" panose="020B0502040204020203" pitchFamily="34" charset="0"/>
                        </a:rPr>
                        <a:t>Verify if the designed architecture fulfils the functional requirements and meets the NFRs</a:t>
                      </a:r>
                    </a:p>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600">
                          <a:solidFill>
                            <a:schemeClr val="bg1"/>
                          </a:solidFill>
                          <a:effectLst/>
                          <a:latin typeface="+mj-lt"/>
                          <a:ea typeface="Calibri" panose="020F0502020204030204" pitchFamily="34" charset="0"/>
                          <a:cs typeface="Tunga" panose="020B0502040204020203" pitchFamily="34" charset="0"/>
                        </a:rPr>
                        <a:t>Discuss architecture with architecture chapter</a:t>
                      </a:r>
                    </a:p>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600">
                          <a:solidFill>
                            <a:schemeClr val="bg1"/>
                          </a:solidFill>
                          <a:effectLst/>
                          <a:latin typeface="+mj-lt"/>
                          <a:ea typeface="Calibri" panose="020F0502020204030204" pitchFamily="34" charset="0"/>
                          <a:cs typeface="Tunga" panose="020B0502040204020203" pitchFamily="34" charset="0"/>
                        </a:rPr>
                        <a:t>Present and get approval from design body</a:t>
                      </a:r>
                    </a:p>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GB" sz="600">
                        <a:solidFill>
                          <a:schemeClr val="bg1"/>
                        </a:solidFill>
                        <a:effectLst/>
                        <a:latin typeface="+mj-lt"/>
                        <a:ea typeface="Calibri" panose="020F0502020204030204" pitchFamily="34" charset="0"/>
                        <a:cs typeface="Tunga" panose="020B0502040204020203" pitchFamily="34" charset="0"/>
                      </a:endParaRPr>
                    </a:p>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GB" sz="600">
                        <a:solidFill>
                          <a:schemeClr val="bg1"/>
                        </a:solidFill>
                        <a:effectLst/>
                        <a:latin typeface="+mj-lt"/>
                        <a:ea typeface="Calibri" panose="020F0502020204030204" pitchFamily="34" charset="0"/>
                        <a:cs typeface="Tunga" panose="020B0502040204020203"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600" kern="1200">
                          <a:solidFill>
                            <a:schemeClr val="bg1"/>
                          </a:solidFill>
                          <a:effectLst/>
                          <a:latin typeface="+mn-lt"/>
                          <a:ea typeface="Calibri" panose="020F0502020204030204" pitchFamily="34" charset="0"/>
                          <a:cs typeface="Tunga" panose="020B0502040204020203" pitchFamily="34" charset="0"/>
                        </a:rPr>
                        <a:t>Transfer knowledge to tech lead and oversee task creation</a:t>
                      </a:r>
                    </a:p>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600" kern="1200">
                          <a:solidFill>
                            <a:schemeClr val="bg1"/>
                          </a:solidFill>
                          <a:effectLst/>
                          <a:latin typeface="+mn-lt"/>
                          <a:ea typeface="Calibri" panose="020F0502020204030204" pitchFamily="34" charset="0"/>
                          <a:cs typeface="Tunga" panose="020B0502040204020203" pitchFamily="34" charset="0"/>
                        </a:rPr>
                        <a:t>Answer any questions arising from the team during implementation</a:t>
                      </a:r>
                    </a:p>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600" kern="1200">
                          <a:solidFill>
                            <a:schemeClr val="bg1"/>
                          </a:solidFill>
                          <a:effectLst/>
                          <a:latin typeface="+mn-lt"/>
                          <a:ea typeface="Calibri" panose="020F0502020204030204" pitchFamily="34" charset="0"/>
                          <a:cs typeface="Tunga" panose="020B0502040204020203" pitchFamily="34" charset="0"/>
                        </a:rPr>
                        <a:t>Participate in Demo session showcasing the functionality</a:t>
                      </a:r>
                    </a:p>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600" kern="1200">
                          <a:solidFill>
                            <a:schemeClr val="bg1"/>
                          </a:solidFill>
                          <a:effectLst/>
                          <a:latin typeface="+mn-lt"/>
                          <a:ea typeface="Calibri" panose="020F0502020204030204" pitchFamily="34" charset="0"/>
                          <a:cs typeface="Tunga" panose="020B0502040204020203" pitchFamily="34" charset="0"/>
                        </a:rPr>
                        <a:t>Add any new architecture patterns to the architecture repository</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Measure and monitor the system</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Based on feedback, bugs and new feature requests improve the architecture</a:t>
                      </a:r>
                    </a:p>
                    <a:p>
                      <a:pPr marL="108000" indent="-108000" algn="l">
                        <a:buFont typeface="Wingdings" panose="05000000000000000000" pitchFamily="2" charset="2"/>
                        <a:buChar char="§"/>
                      </a:pPr>
                      <a:endParaRPr lang="en-GB" sz="5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911216423"/>
                  </a:ext>
                </a:extLst>
              </a:tr>
              <a:tr h="912175">
                <a:tc>
                  <a:txBody>
                    <a:bodyPr/>
                    <a:lstStyle/>
                    <a:p>
                      <a:pPr algn="ctr"/>
                      <a:r>
                        <a:rPr lang="en-GB" sz="800" b="1">
                          <a:solidFill>
                            <a:schemeClr val="bg1"/>
                          </a:solidFill>
                          <a:latin typeface="+mj-lt"/>
                        </a:rPr>
                        <a:t>Outcomes</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85000"/>
                        <a:lumOff val="15000"/>
                      </a:schemeClr>
                    </a:solid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C1 level architecture</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Key NFRs definition</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Key architecture drivers definition</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Documentation standards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Context map</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Scope of the next build phase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Tech stack</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Definition of key integrations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Target architecture</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Team composition</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Initial backlogs</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C2 level architecture</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Other architecture diagrams if needed to illustrate the concepts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API definitions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j-lt"/>
                          <a:cs typeface="Tunga" panose="020B0502040204020203" pitchFamily="34" charset="0"/>
                        </a:rPr>
                        <a:t>Data model</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Design document approved by the architecture decision body</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08000" indent="-108000" algn="l">
                        <a:buFont typeface="Wingdings" panose="05000000000000000000" pitchFamily="2" charset="2"/>
                        <a:buChar char="§"/>
                      </a:pPr>
                      <a:r>
                        <a:rPr lang="en-GB" sz="600" kern="1200">
                          <a:solidFill>
                            <a:schemeClr val="bg1"/>
                          </a:solidFill>
                          <a:effectLst/>
                          <a:latin typeface="+mn-lt"/>
                          <a:ea typeface="+mn-ea"/>
                          <a:cs typeface="Tunga" panose="020B0502040204020203" pitchFamily="34" charset="0"/>
                        </a:rPr>
                        <a:t>Functionality delivered to development environment</a:t>
                      </a:r>
                    </a:p>
                    <a:p>
                      <a:pPr marL="108000" indent="-108000" algn="l">
                        <a:buFont typeface="Wingdings" panose="05000000000000000000" pitchFamily="2" charset="2"/>
                        <a:buChar char="§"/>
                      </a:pPr>
                      <a:r>
                        <a:rPr lang="en-GB" sz="600" kern="1200">
                          <a:solidFill>
                            <a:schemeClr val="bg1"/>
                          </a:solidFill>
                          <a:effectLst/>
                          <a:latin typeface="+mn-lt"/>
                          <a:ea typeface="+mn-ea"/>
                          <a:cs typeface="Tunga" panose="020B0502040204020203" pitchFamily="34" charset="0"/>
                        </a:rPr>
                        <a:t>Architecture pattern repository updates</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Architecture aligned to meet new functionalities</a:t>
                      </a:r>
                    </a:p>
                    <a:p>
                      <a:pPr marL="108000" indent="-108000" algn="l">
                        <a:buFont typeface="Wingdings" panose="05000000000000000000" pitchFamily="2" charset="2"/>
                        <a:buChar char="§"/>
                      </a:pPr>
                      <a:r>
                        <a:rPr lang="en-GB" sz="600">
                          <a:solidFill>
                            <a:schemeClr val="bg1"/>
                          </a:solidFill>
                          <a:effectLst/>
                          <a:latin typeface="+mj-lt"/>
                          <a:ea typeface="Calibri" panose="020F0502020204030204" pitchFamily="34" charset="0"/>
                          <a:cs typeface="Tunga" panose="020B0502040204020203" pitchFamily="34" charset="0"/>
                        </a:rPr>
                        <a:t>Architecture aligned to better meet functional and non-functional requirements</a:t>
                      </a:r>
                    </a:p>
                    <a:p>
                      <a:pPr marL="108000" indent="-108000" algn="l">
                        <a:buFont typeface="Wingdings" panose="05000000000000000000" pitchFamily="2" charset="2"/>
                        <a:buChar char="§"/>
                      </a:pPr>
                      <a:endParaRPr lang="en-GB" sz="600">
                        <a:solidFill>
                          <a:schemeClr val="bg1"/>
                        </a:solidFill>
                        <a:latin typeface="+mj-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412013645"/>
                  </a:ext>
                </a:extLst>
              </a:tr>
              <a:tr h="911360">
                <a:tc>
                  <a:txBody>
                    <a:bodyPr/>
                    <a:lstStyle/>
                    <a:p>
                      <a:pPr algn="ctr"/>
                      <a:r>
                        <a:rPr lang="en-GB" sz="900" b="1">
                          <a:solidFill>
                            <a:schemeClr val="bg1"/>
                          </a:solidFill>
                          <a:latin typeface="+mj-lt"/>
                        </a:rPr>
                        <a:t>Involved People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85000"/>
                        <a:lumOff val="15000"/>
                      </a:schemeClr>
                    </a:solid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n-lt"/>
                          <a:ea typeface="+mn-ea"/>
                          <a:cs typeface="Tunga" panose="020B0502040204020203" pitchFamily="34" charset="0"/>
                        </a:rPr>
                        <a:t>Program level architects</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j-lt"/>
                          <a:ea typeface="Calibri" panose="020F0502020204030204" pitchFamily="34" charset="0"/>
                          <a:cs typeface="Times New Roman" panose="02020603050405020304" pitchFamily="18" charset="0"/>
                        </a:rPr>
                        <a:t>Key business and technology stakeholder</a:t>
                      </a:r>
                    </a:p>
                    <a:p>
                      <a:pPr marL="108000" marR="0" lvl="0" indent="-108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600" i="0" kern="100">
                          <a:solidFill>
                            <a:srgbClr val="FFFFFF"/>
                          </a:solidFill>
                          <a:latin typeface="+mn-lt"/>
                          <a:ea typeface="Calibri" panose="020F0502020204030204" pitchFamily="34" charset="0"/>
                          <a:cs typeface="Times New Roman" panose="02020603050405020304" pitchFamily="18" charset="0"/>
                        </a:rPr>
                        <a:t>Governance team</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j-lt"/>
                          <a:ea typeface="Calibri" panose="020F0502020204030204" pitchFamily="34" charset="0"/>
                          <a:cs typeface="Times New Roman" panose="02020603050405020304" pitchFamily="18" charset="0"/>
                        </a:rPr>
                        <a:t>Subject Matter Experts</a:t>
                      </a:r>
                    </a:p>
                    <a:p>
                      <a:pPr marL="108000" indent="-108000" algn="l" defTabSz="914400" rtl="0" eaLnBrk="1" latinLnBrk="0" hangingPunct="1">
                        <a:buFont typeface="Wingdings" panose="05000000000000000000" pitchFamily="2" charset="2"/>
                        <a:buChar char="§"/>
                      </a:pPr>
                      <a:endParaRPr lang="en-PL" sz="600" i="0" kern="100">
                        <a:solidFill>
                          <a:srgbClr val="FFFFFF"/>
                        </a:solidFill>
                        <a:latin typeface="+mj-lt"/>
                        <a:ea typeface="Calibri" panose="020F0502020204030204" pitchFamily="34" charset="0"/>
                        <a:cs typeface="Times New Roman" panose="02020603050405020304" pitchFamily="18"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n-lt"/>
                          <a:ea typeface="+mn-ea"/>
                          <a:cs typeface="Tunga" panose="020B0502040204020203" pitchFamily="34" charset="0"/>
                        </a:rPr>
                        <a:t>Program Level architects</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Key business and technology stakeholders</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Governance team</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n-lt"/>
                          <a:ea typeface="+mn-ea"/>
                          <a:cs typeface="Tunga" panose="020B0502040204020203" pitchFamily="34" charset="0"/>
                        </a:rPr>
                        <a:t>Stream assigned architects</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Subject Matter Experts</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3</a:t>
                      </a:r>
                      <a:r>
                        <a:rPr lang="en-US" sz="600" i="0" kern="100" baseline="30000">
                          <a:solidFill>
                            <a:srgbClr val="FFFFFF"/>
                          </a:solidFill>
                          <a:latin typeface="+mn-lt"/>
                          <a:ea typeface="Calibri" panose="020F0502020204030204" pitchFamily="34" charset="0"/>
                          <a:cs typeface="Times New Roman" panose="02020603050405020304" pitchFamily="18" charset="0"/>
                        </a:rPr>
                        <a:t>rd</a:t>
                      </a:r>
                      <a:r>
                        <a:rPr lang="en-US" sz="600" i="0" kern="100">
                          <a:solidFill>
                            <a:srgbClr val="FFFFFF"/>
                          </a:solidFill>
                          <a:latin typeface="+mn-lt"/>
                          <a:ea typeface="Calibri" panose="020F0502020204030204" pitchFamily="34" charset="0"/>
                          <a:cs typeface="Times New Roman" panose="02020603050405020304" pitchFamily="18" charset="0"/>
                        </a:rPr>
                        <a:t> party system experts (if needed)</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Tech lead</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Business Analyst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n-lt"/>
                          <a:ea typeface="+mn-ea"/>
                          <a:cs typeface="Tunga" panose="020B0502040204020203" pitchFamily="34" charset="0"/>
                        </a:rPr>
                        <a:t>Stream assigned architects</a:t>
                      </a:r>
                    </a:p>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n-lt"/>
                          <a:ea typeface="+mn-ea"/>
                          <a:cs typeface="Tunga" panose="020B0502040204020203" pitchFamily="34" charset="0"/>
                        </a:rPr>
                        <a:t>Program level architects</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Architecture decision body</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n-lt"/>
                          <a:ea typeface="+mn-ea"/>
                          <a:cs typeface="Tunga" panose="020B0502040204020203" pitchFamily="34" charset="0"/>
                        </a:rPr>
                        <a:t>Stream assigned architects</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Tech lead</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Development team</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108000" indent="-108000" algn="l" defTabSz="914400" rtl="0" eaLnBrk="1" latinLnBrk="0" hangingPunct="1">
                        <a:buFont typeface="Wingdings" panose="05000000000000000000" pitchFamily="2" charset="2"/>
                        <a:buChar char="§"/>
                      </a:pPr>
                      <a:r>
                        <a:rPr lang="en-GB" sz="600" kern="1200">
                          <a:solidFill>
                            <a:schemeClr val="bg1"/>
                          </a:solidFill>
                          <a:effectLst/>
                          <a:latin typeface="+mn-lt"/>
                          <a:ea typeface="+mn-ea"/>
                          <a:cs typeface="Tunga" panose="020B0502040204020203" pitchFamily="34" charset="0"/>
                        </a:rPr>
                        <a:t>Stream assigned architects</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Tech lead</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Development team</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Business stakeholders</a:t>
                      </a:r>
                    </a:p>
                    <a:p>
                      <a:pPr marL="108000" indent="-108000" algn="l" defTabSz="914400" rtl="0" eaLnBrk="1" latinLnBrk="0" hangingPunct="1">
                        <a:buFont typeface="Wingdings" panose="05000000000000000000" pitchFamily="2" charset="2"/>
                        <a:buChar char="§"/>
                      </a:pPr>
                      <a:r>
                        <a:rPr lang="en-US" sz="600" i="0" kern="100">
                          <a:solidFill>
                            <a:srgbClr val="FFFFFF"/>
                          </a:solidFill>
                          <a:latin typeface="+mn-lt"/>
                          <a:ea typeface="Calibri" panose="020F0502020204030204" pitchFamily="34" charset="0"/>
                          <a:cs typeface="Times New Roman" panose="02020603050405020304" pitchFamily="18" charset="0"/>
                        </a:rPr>
                        <a:t>Operations team</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63124391"/>
                  </a:ext>
                </a:extLst>
              </a:tr>
            </a:tbl>
          </a:graphicData>
        </a:graphic>
      </p:graphicFrame>
      <p:sp>
        <p:nvSpPr>
          <p:cNvPr id="2" name="Title 1">
            <a:extLst>
              <a:ext uri="{FF2B5EF4-FFF2-40B4-BE49-F238E27FC236}">
                <a16:creationId xmlns:a16="http://schemas.microsoft.com/office/drawing/2014/main" id="{4955DC43-C56E-8CA1-51B6-B802FD14041F}"/>
              </a:ext>
            </a:extLst>
          </p:cNvPr>
          <p:cNvSpPr>
            <a:spLocks noGrp="1"/>
          </p:cNvSpPr>
          <p:nvPr>
            <p:ph type="title"/>
          </p:nvPr>
        </p:nvSpPr>
        <p:spPr>
          <a:xfrm>
            <a:off x="305598" y="630238"/>
            <a:ext cx="8362152" cy="276999"/>
          </a:xfrm>
          <a:noFill/>
        </p:spPr>
        <p:txBody>
          <a:bodyPr/>
          <a:lstStyle/>
          <a:p>
            <a:r>
              <a:rPr lang="en-GB">
                <a:solidFill>
                  <a:schemeClr val="bg1"/>
                </a:solidFill>
              </a:rPr>
              <a:t>Architecture Flow: </a:t>
            </a:r>
            <a:r>
              <a:rPr lang="en-GB">
                <a:solidFill>
                  <a:schemeClr val="accent2"/>
                </a:solidFill>
              </a:rPr>
              <a:t>Preparation</a:t>
            </a:r>
            <a:r>
              <a:rPr lang="en-GB">
                <a:solidFill>
                  <a:schemeClr val="bg1"/>
                </a:solidFill>
              </a:rPr>
              <a:t>, </a:t>
            </a:r>
            <a:r>
              <a:rPr lang="en-GB" err="1">
                <a:solidFill>
                  <a:srgbClr val="EC6601"/>
                </a:solidFill>
              </a:rPr>
              <a:t>Build&amp;Launch</a:t>
            </a:r>
            <a:r>
              <a:rPr lang="en-GB">
                <a:solidFill>
                  <a:schemeClr val="bg1"/>
                </a:solidFill>
              </a:rPr>
              <a:t>, </a:t>
            </a:r>
            <a:r>
              <a:rPr lang="en-GB">
                <a:solidFill>
                  <a:srgbClr val="B02A87"/>
                </a:solidFill>
              </a:rPr>
              <a:t>Post Launch</a:t>
            </a:r>
          </a:p>
        </p:txBody>
      </p:sp>
      <p:sp>
        <p:nvSpPr>
          <p:cNvPr id="9" name="Text Placeholder 8">
            <a:extLst>
              <a:ext uri="{FF2B5EF4-FFF2-40B4-BE49-F238E27FC236}">
                <a16:creationId xmlns:a16="http://schemas.microsoft.com/office/drawing/2014/main" id="{B1FD8C5D-916F-CEB8-EBB2-D57B9B761628}"/>
              </a:ext>
            </a:extLst>
          </p:cNvPr>
          <p:cNvSpPr>
            <a:spLocks noGrp="1"/>
          </p:cNvSpPr>
          <p:nvPr>
            <p:ph type="body" sz="quarter" idx="12"/>
          </p:nvPr>
        </p:nvSpPr>
        <p:spPr/>
        <p:txBody>
          <a:bodyPr/>
          <a:lstStyle/>
          <a:p>
            <a:endParaRPr lang="en-GB"/>
          </a:p>
        </p:txBody>
      </p:sp>
      <p:sp>
        <p:nvSpPr>
          <p:cNvPr id="6" name="Footer Placeholder 5">
            <a:extLst>
              <a:ext uri="{FF2B5EF4-FFF2-40B4-BE49-F238E27FC236}">
                <a16:creationId xmlns:a16="http://schemas.microsoft.com/office/drawing/2014/main" id="{411EC7C3-6E6F-C5AF-9F11-BAC99984CBDC}"/>
              </a:ext>
            </a:extLst>
          </p:cNvPr>
          <p:cNvSpPr>
            <a:spLocks noGrp="1"/>
          </p:cNvSpPr>
          <p:nvPr>
            <p:ph type="ftr" sz="quarter" idx="13"/>
          </p:nvPr>
        </p:nvSpPr>
        <p:spPr/>
        <p:txBody>
          <a:bodyPr/>
          <a:lstStyle/>
          <a:p>
            <a:r>
              <a:rPr lang="en-GB"/>
              <a:t>Type here if  add info needed  for every slide</a:t>
            </a:r>
          </a:p>
        </p:txBody>
      </p:sp>
      <p:sp>
        <p:nvSpPr>
          <p:cNvPr id="3" name="Date Placeholder 2">
            <a:extLst>
              <a:ext uri="{FF2B5EF4-FFF2-40B4-BE49-F238E27FC236}">
                <a16:creationId xmlns:a16="http://schemas.microsoft.com/office/drawing/2014/main" id="{AC779255-7385-B7DD-F280-CCF8F83C9784}"/>
              </a:ext>
            </a:extLst>
          </p:cNvPr>
          <p:cNvSpPr>
            <a:spLocks noGrp="1"/>
          </p:cNvSpPr>
          <p:nvPr>
            <p:ph type="dt" sz="half" idx="2"/>
          </p:nvPr>
        </p:nvSpPr>
        <p:spPr/>
        <p:txBody>
          <a:bodyPr/>
          <a:lstStyle/>
          <a:p>
            <a:pPr defTabSz="685783"/>
            <a:fld id="{3E99B1CF-2F03-463F-A7FC-151E5AD0B7A9}" type="datetime4">
              <a:rPr lang="en-GB" smtClean="0"/>
              <a:pPr defTabSz="685783"/>
              <a:t>11 January 2026</a:t>
            </a:fld>
            <a:endParaRPr lang="en-GB"/>
          </a:p>
        </p:txBody>
      </p:sp>
    </p:spTree>
    <p:extLst>
      <p:ext uri="{BB962C8B-B14F-4D97-AF65-F5344CB8AC3E}">
        <p14:creationId xmlns:p14="http://schemas.microsoft.com/office/powerpoint/2010/main" val="605475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4E21D-8505-5D62-FD55-008E017D4913}"/>
            </a:ext>
          </a:extLst>
        </p:cNvPr>
        <p:cNvGrpSpPr/>
        <p:nvPr/>
      </p:nvGrpSpPr>
      <p:grpSpPr>
        <a:xfrm>
          <a:off x="0" y="0"/>
          <a:ext cx="0" cy="0"/>
          <a:chOff x="0" y="0"/>
          <a:chExt cx="0" cy="0"/>
        </a:xfrm>
      </p:grpSpPr>
      <p:pic>
        <p:nvPicPr>
          <p:cNvPr id="2" name="Picture 1" descr="A blue and pink background&#10;&#10;Description automatically generated">
            <a:extLst>
              <a:ext uri="{FF2B5EF4-FFF2-40B4-BE49-F238E27FC236}">
                <a16:creationId xmlns:a16="http://schemas.microsoft.com/office/drawing/2014/main" id="{23DDA8FE-27FF-7A11-5BCD-1B2E56348378}"/>
              </a:ext>
            </a:extLst>
          </p:cNvPr>
          <p:cNvPicPr>
            <a:picLocks noChangeAspect="1"/>
          </p:cNvPicPr>
          <p:nvPr>
            <p:custDataLst>
              <p:tags r:id="rId1"/>
            </p:custDataLst>
          </p:nvPr>
        </p:nvPicPr>
        <p:blipFill>
          <a:blip r:embed="rId3"/>
          <a:stretch>
            <a:fillRect/>
          </a:stretch>
        </p:blipFill>
        <p:spPr>
          <a:xfrm>
            <a:off x="196597" y="450529"/>
            <a:ext cx="8757280" cy="4511325"/>
          </a:xfrm>
          <a:prstGeom prst="rect">
            <a:avLst/>
          </a:prstGeom>
        </p:spPr>
      </p:pic>
      <p:sp>
        <p:nvSpPr>
          <p:cNvPr id="4" name="Text Placeholder 3">
            <a:extLst>
              <a:ext uri="{FF2B5EF4-FFF2-40B4-BE49-F238E27FC236}">
                <a16:creationId xmlns:a16="http://schemas.microsoft.com/office/drawing/2014/main" id="{780F4C6A-338A-9B2C-1D7B-F2E49B5AD680}"/>
              </a:ext>
            </a:extLst>
          </p:cNvPr>
          <p:cNvSpPr>
            <a:spLocks noGrp="1"/>
          </p:cNvSpPr>
          <p:nvPr>
            <p:ph type="body" sz="quarter" idx="12"/>
          </p:nvPr>
        </p:nvSpPr>
        <p:spPr/>
        <p:txBody>
          <a:bodyPr/>
          <a:lstStyle/>
          <a:p>
            <a:endParaRPr lang="pl-PL"/>
          </a:p>
        </p:txBody>
      </p:sp>
      <p:sp>
        <p:nvSpPr>
          <p:cNvPr id="5" name="Footer Placeholder 4">
            <a:extLst>
              <a:ext uri="{FF2B5EF4-FFF2-40B4-BE49-F238E27FC236}">
                <a16:creationId xmlns:a16="http://schemas.microsoft.com/office/drawing/2014/main" id="{2154345A-C6EC-5071-EAC2-63F03626697F}"/>
              </a:ext>
            </a:extLst>
          </p:cNvPr>
          <p:cNvSpPr>
            <a:spLocks noGrp="1"/>
          </p:cNvSpPr>
          <p:nvPr>
            <p:ph type="ftr" sz="quarter" idx="13"/>
          </p:nvPr>
        </p:nvSpPr>
        <p:spPr/>
        <p:txBody>
          <a:bodyPr/>
          <a:lstStyle/>
          <a:p>
            <a:r>
              <a:rPr lang="en-GB"/>
              <a:t>Type here if  add info needed  for every slide</a:t>
            </a:r>
          </a:p>
        </p:txBody>
      </p:sp>
      <p:sp>
        <p:nvSpPr>
          <p:cNvPr id="6" name="Date Placeholder 5">
            <a:extLst>
              <a:ext uri="{FF2B5EF4-FFF2-40B4-BE49-F238E27FC236}">
                <a16:creationId xmlns:a16="http://schemas.microsoft.com/office/drawing/2014/main" id="{E1B4EE18-BAD8-EAE9-1E73-F5E6B7833012}"/>
              </a:ext>
            </a:extLst>
          </p:cNvPr>
          <p:cNvSpPr>
            <a:spLocks noGrp="1"/>
          </p:cNvSpPr>
          <p:nvPr>
            <p:ph type="dt" sz="half" idx="2"/>
          </p:nvPr>
        </p:nvSpPr>
        <p:spPr/>
        <p:txBody>
          <a:bodyPr/>
          <a:lstStyle/>
          <a:p>
            <a:pPr defTabSz="685800"/>
            <a:fld id="{A07A4FF8-07D2-4673-879B-124D2989777A}" type="datetime4">
              <a:rPr lang="en-GB" smtClean="0"/>
              <a:pPr defTabSz="685800"/>
              <a:t>11 January 2026</a:t>
            </a:fld>
            <a:endParaRPr lang="en-GB"/>
          </a:p>
        </p:txBody>
      </p:sp>
      <p:sp>
        <p:nvSpPr>
          <p:cNvPr id="7" name="Rectangle 6">
            <a:extLst>
              <a:ext uri="{FF2B5EF4-FFF2-40B4-BE49-F238E27FC236}">
                <a16:creationId xmlns:a16="http://schemas.microsoft.com/office/drawing/2014/main" id="{78441B5D-07E4-6C40-61EC-9CEC10BFF29C}"/>
              </a:ext>
            </a:extLst>
          </p:cNvPr>
          <p:cNvSpPr/>
          <p:nvPr/>
        </p:nvSpPr>
        <p:spPr>
          <a:xfrm>
            <a:off x="978102" y="1360987"/>
            <a:ext cx="1728000" cy="252000"/>
          </a:xfrm>
          <a:prstGeom prst="rect">
            <a:avLst/>
          </a:prstGeom>
          <a:solidFill>
            <a:srgbClr val="B02A87"/>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800">
                <a:solidFill>
                  <a:schemeClr val="bg1"/>
                </a:solidFill>
              </a:rPr>
              <a:t>Product Features Analysis</a:t>
            </a:r>
          </a:p>
        </p:txBody>
      </p:sp>
      <p:sp>
        <p:nvSpPr>
          <p:cNvPr id="8" name="Rectangle 7">
            <a:extLst>
              <a:ext uri="{FF2B5EF4-FFF2-40B4-BE49-F238E27FC236}">
                <a16:creationId xmlns:a16="http://schemas.microsoft.com/office/drawing/2014/main" id="{3D8EC688-5AE2-E70C-A472-3F54D35B0250}"/>
              </a:ext>
            </a:extLst>
          </p:cNvPr>
          <p:cNvSpPr/>
          <p:nvPr/>
        </p:nvSpPr>
        <p:spPr>
          <a:xfrm>
            <a:off x="1256119" y="1693900"/>
            <a:ext cx="1728000" cy="252000"/>
          </a:xfrm>
          <a:prstGeom prst="rect">
            <a:avLst/>
          </a:prstGeom>
          <a:solidFill>
            <a:srgbClr val="B02A87"/>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800">
                <a:solidFill>
                  <a:schemeClr val="bg1"/>
                </a:solidFill>
              </a:rPr>
              <a:t>User Journey Analysis</a:t>
            </a:r>
          </a:p>
        </p:txBody>
      </p:sp>
      <p:sp>
        <p:nvSpPr>
          <p:cNvPr id="9" name="Rectangle 8">
            <a:extLst>
              <a:ext uri="{FF2B5EF4-FFF2-40B4-BE49-F238E27FC236}">
                <a16:creationId xmlns:a16="http://schemas.microsoft.com/office/drawing/2014/main" id="{93593735-1B75-7FD8-9728-5E7AFF95490E}"/>
              </a:ext>
            </a:extLst>
          </p:cNvPr>
          <p:cNvSpPr/>
          <p:nvPr/>
        </p:nvSpPr>
        <p:spPr>
          <a:xfrm>
            <a:off x="1842102" y="2026813"/>
            <a:ext cx="1728000" cy="252000"/>
          </a:xfrm>
          <a:prstGeom prst="rect">
            <a:avLst/>
          </a:prstGeom>
          <a:solidFill>
            <a:srgbClr val="B02A87"/>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800">
                <a:solidFill>
                  <a:schemeClr val="bg1"/>
                </a:solidFill>
              </a:rPr>
              <a:t>Core banking responsibilities</a:t>
            </a:r>
          </a:p>
        </p:txBody>
      </p:sp>
      <p:sp>
        <p:nvSpPr>
          <p:cNvPr id="10" name="Rectangle 9">
            <a:extLst>
              <a:ext uri="{FF2B5EF4-FFF2-40B4-BE49-F238E27FC236}">
                <a16:creationId xmlns:a16="http://schemas.microsoft.com/office/drawing/2014/main" id="{C8B7D477-FE0B-248A-FFB0-76190F634995}"/>
              </a:ext>
            </a:extLst>
          </p:cNvPr>
          <p:cNvSpPr/>
          <p:nvPr/>
        </p:nvSpPr>
        <p:spPr>
          <a:xfrm>
            <a:off x="2499806" y="2359726"/>
            <a:ext cx="1728000" cy="252000"/>
          </a:xfrm>
          <a:prstGeom prst="rect">
            <a:avLst/>
          </a:prstGeom>
          <a:solidFill>
            <a:srgbClr val="B02A87"/>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800">
                <a:solidFill>
                  <a:schemeClr val="bg1"/>
                </a:solidFill>
              </a:rPr>
              <a:t>Flow analysis</a:t>
            </a:r>
          </a:p>
        </p:txBody>
      </p:sp>
      <p:sp>
        <p:nvSpPr>
          <p:cNvPr id="11" name="Rectangle 10">
            <a:extLst>
              <a:ext uri="{FF2B5EF4-FFF2-40B4-BE49-F238E27FC236}">
                <a16:creationId xmlns:a16="http://schemas.microsoft.com/office/drawing/2014/main" id="{74A0D66D-6B02-9C18-0E5F-C11DA1C7CCF1}"/>
              </a:ext>
            </a:extLst>
          </p:cNvPr>
          <p:cNvSpPr/>
          <p:nvPr/>
        </p:nvSpPr>
        <p:spPr>
          <a:xfrm>
            <a:off x="2850102" y="2692639"/>
            <a:ext cx="1728000" cy="252000"/>
          </a:xfrm>
          <a:prstGeom prst="rect">
            <a:avLst/>
          </a:prstGeom>
          <a:solidFill>
            <a:srgbClr val="B02A87"/>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800">
                <a:solidFill>
                  <a:schemeClr val="bg1"/>
                </a:solidFill>
              </a:rPr>
              <a:t>Bounded contexts</a:t>
            </a:r>
          </a:p>
        </p:txBody>
      </p:sp>
      <p:sp>
        <p:nvSpPr>
          <p:cNvPr id="12" name="Rectangle 11">
            <a:extLst>
              <a:ext uri="{FF2B5EF4-FFF2-40B4-BE49-F238E27FC236}">
                <a16:creationId xmlns:a16="http://schemas.microsoft.com/office/drawing/2014/main" id="{158DF434-FBDD-15AB-2E2A-C7BD398773E5}"/>
              </a:ext>
            </a:extLst>
          </p:cNvPr>
          <p:cNvSpPr/>
          <p:nvPr/>
        </p:nvSpPr>
        <p:spPr>
          <a:xfrm>
            <a:off x="3482082" y="3025552"/>
            <a:ext cx="1728000" cy="252000"/>
          </a:xfrm>
          <a:prstGeom prst="rect">
            <a:avLst/>
          </a:prstGeom>
          <a:solidFill>
            <a:srgbClr val="B02A87"/>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800">
                <a:solidFill>
                  <a:schemeClr val="bg1"/>
                </a:solidFill>
              </a:rPr>
              <a:t>C1 / C2</a:t>
            </a:r>
          </a:p>
        </p:txBody>
      </p:sp>
      <p:sp>
        <p:nvSpPr>
          <p:cNvPr id="13" name="Rectangle 12">
            <a:extLst>
              <a:ext uri="{FF2B5EF4-FFF2-40B4-BE49-F238E27FC236}">
                <a16:creationId xmlns:a16="http://schemas.microsoft.com/office/drawing/2014/main" id="{02C8D529-DA0A-913D-D74F-6C83E89E2F77}"/>
              </a:ext>
            </a:extLst>
          </p:cNvPr>
          <p:cNvSpPr/>
          <p:nvPr/>
        </p:nvSpPr>
        <p:spPr>
          <a:xfrm>
            <a:off x="4007026" y="3358466"/>
            <a:ext cx="745724" cy="252000"/>
          </a:xfrm>
          <a:prstGeom prst="rect">
            <a:avLst/>
          </a:prstGeom>
          <a:solidFill>
            <a:srgbClr val="B02A87"/>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800">
                <a:solidFill>
                  <a:schemeClr val="bg1"/>
                </a:solidFill>
              </a:rPr>
              <a:t>Epics</a:t>
            </a:r>
          </a:p>
        </p:txBody>
      </p:sp>
      <p:sp>
        <p:nvSpPr>
          <p:cNvPr id="14" name="Rectangle 13">
            <a:extLst>
              <a:ext uri="{FF2B5EF4-FFF2-40B4-BE49-F238E27FC236}">
                <a16:creationId xmlns:a16="http://schemas.microsoft.com/office/drawing/2014/main" id="{F826DA5C-B86F-C5BD-1C1F-FC850D02FE29}"/>
              </a:ext>
            </a:extLst>
          </p:cNvPr>
          <p:cNvSpPr/>
          <p:nvPr/>
        </p:nvSpPr>
        <p:spPr>
          <a:xfrm>
            <a:off x="3646821" y="2026813"/>
            <a:ext cx="1728000" cy="252000"/>
          </a:xfrm>
          <a:prstGeom prst="rect">
            <a:avLst/>
          </a:prstGeom>
          <a:solidFill>
            <a:srgbClr val="B02A87"/>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800">
                <a:solidFill>
                  <a:schemeClr val="bg1"/>
                </a:solidFill>
              </a:rPr>
              <a:t>Core Banking Gap Analysis</a:t>
            </a:r>
          </a:p>
        </p:txBody>
      </p:sp>
      <p:sp>
        <p:nvSpPr>
          <p:cNvPr id="16" name="Rectangle 15">
            <a:extLst>
              <a:ext uri="{FF2B5EF4-FFF2-40B4-BE49-F238E27FC236}">
                <a16:creationId xmlns:a16="http://schemas.microsoft.com/office/drawing/2014/main" id="{B3C92B42-96EA-9F00-990A-58C77B5A6ACF}"/>
              </a:ext>
            </a:extLst>
          </p:cNvPr>
          <p:cNvSpPr/>
          <p:nvPr/>
        </p:nvSpPr>
        <p:spPr>
          <a:xfrm>
            <a:off x="1061556" y="3971774"/>
            <a:ext cx="1080000" cy="288792"/>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Platform engineering</a:t>
            </a:r>
          </a:p>
        </p:txBody>
      </p:sp>
      <p:sp>
        <p:nvSpPr>
          <p:cNvPr id="19" name="Rectangle 18">
            <a:extLst>
              <a:ext uri="{FF2B5EF4-FFF2-40B4-BE49-F238E27FC236}">
                <a16:creationId xmlns:a16="http://schemas.microsoft.com/office/drawing/2014/main" id="{913A77D2-C7CE-6737-B9C1-7A3AF0F3F5FA}"/>
              </a:ext>
            </a:extLst>
          </p:cNvPr>
          <p:cNvSpPr/>
          <p:nvPr/>
        </p:nvSpPr>
        <p:spPr>
          <a:xfrm>
            <a:off x="4847176" y="3358466"/>
            <a:ext cx="905867" cy="252000"/>
          </a:xfrm>
          <a:prstGeom prst="rect">
            <a:avLst/>
          </a:prstGeom>
          <a:solidFill>
            <a:srgbClr val="B02A87"/>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800">
                <a:solidFill>
                  <a:schemeClr val="bg1"/>
                </a:solidFill>
              </a:rPr>
              <a:t>User Stories</a:t>
            </a:r>
          </a:p>
        </p:txBody>
      </p:sp>
      <p:sp>
        <p:nvSpPr>
          <p:cNvPr id="20" name="Rectangle 19">
            <a:extLst>
              <a:ext uri="{FF2B5EF4-FFF2-40B4-BE49-F238E27FC236}">
                <a16:creationId xmlns:a16="http://schemas.microsoft.com/office/drawing/2014/main" id="{0D040D48-AE75-968A-7E25-7A5A983A9C54}"/>
              </a:ext>
            </a:extLst>
          </p:cNvPr>
          <p:cNvSpPr/>
          <p:nvPr/>
        </p:nvSpPr>
        <p:spPr>
          <a:xfrm>
            <a:off x="2249555" y="3971774"/>
            <a:ext cx="1391603" cy="288792"/>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Cloud Transformation / LZ</a:t>
            </a:r>
          </a:p>
        </p:txBody>
      </p:sp>
      <p:sp>
        <p:nvSpPr>
          <p:cNvPr id="21" name="Rectangle 20">
            <a:extLst>
              <a:ext uri="{FF2B5EF4-FFF2-40B4-BE49-F238E27FC236}">
                <a16:creationId xmlns:a16="http://schemas.microsoft.com/office/drawing/2014/main" id="{8B21442C-2CF4-678F-E0DD-53B47961BC6F}"/>
              </a:ext>
            </a:extLst>
          </p:cNvPr>
          <p:cNvSpPr/>
          <p:nvPr/>
        </p:nvSpPr>
        <p:spPr>
          <a:xfrm>
            <a:off x="7032404" y="2420290"/>
            <a:ext cx="1080000" cy="28879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Roadmap</a:t>
            </a:r>
          </a:p>
        </p:txBody>
      </p:sp>
      <p:sp>
        <p:nvSpPr>
          <p:cNvPr id="22" name="Rectangle 21">
            <a:extLst>
              <a:ext uri="{FF2B5EF4-FFF2-40B4-BE49-F238E27FC236}">
                <a16:creationId xmlns:a16="http://schemas.microsoft.com/office/drawing/2014/main" id="{AA356AE1-B3B5-DB2C-62ED-9EE80236C31B}"/>
              </a:ext>
            </a:extLst>
          </p:cNvPr>
          <p:cNvSpPr/>
          <p:nvPr/>
        </p:nvSpPr>
        <p:spPr>
          <a:xfrm>
            <a:off x="7262925" y="2829727"/>
            <a:ext cx="1080000" cy="28879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Streams of work</a:t>
            </a:r>
          </a:p>
        </p:txBody>
      </p:sp>
      <p:sp>
        <p:nvSpPr>
          <p:cNvPr id="23" name="Rectangle 22">
            <a:extLst>
              <a:ext uri="{FF2B5EF4-FFF2-40B4-BE49-F238E27FC236}">
                <a16:creationId xmlns:a16="http://schemas.microsoft.com/office/drawing/2014/main" id="{F26EDCD6-A511-2BBB-77C7-63A888B8B52F}"/>
              </a:ext>
            </a:extLst>
          </p:cNvPr>
          <p:cNvSpPr/>
          <p:nvPr/>
        </p:nvSpPr>
        <p:spPr>
          <a:xfrm>
            <a:off x="6798869" y="1191979"/>
            <a:ext cx="1080000" cy="28879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Business backlog</a:t>
            </a:r>
          </a:p>
        </p:txBody>
      </p:sp>
      <p:sp>
        <p:nvSpPr>
          <p:cNvPr id="24" name="Rectangle 23">
            <a:extLst>
              <a:ext uri="{FF2B5EF4-FFF2-40B4-BE49-F238E27FC236}">
                <a16:creationId xmlns:a16="http://schemas.microsoft.com/office/drawing/2014/main" id="{AB20E05D-49A7-CBA0-1FC9-5512A16B261F}"/>
              </a:ext>
            </a:extLst>
          </p:cNvPr>
          <p:cNvSpPr/>
          <p:nvPr/>
        </p:nvSpPr>
        <p:spPr>
          <a:xfrm>
            <a:off x="6798869" y="1601416"/>
            <a:ext cx="1080000" cy="28879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Technical backlog</a:t>
            </a:r>
          </a:p>
        </p:txBody>
      </p:sp>
      <p:sp>
        <p:nvSpPr>
          <p:cNvPr id="25" name="Rectangle 24">
            <a:extLst>
              <a:ext uri="{FF2B5EF4-FFF2-40B4-BE49-F238E27FC236}">
                <a16:creationId xmlns:a16="http://schemas.microsoft.com/office/drawing/2014/main" id="{C90EAC2E-1FAA-0FA6-D187-AD2A8DAB6F44}"/>
              </a:ext>
            </a:extLst>
          </p:cNvPr>
          <p:cNvSpPr/>
          <p:nvPr/>
        </p:nvSpPr>
        <p:spPr>
          <a:xfrm>
            <a:off x="6798869" y="2010853"/>
            <a:ext cx="1080000" cy="28879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Initial decision log</a:t>
            </a:r>
          </a:p>
        </p:txBody>
      </p:sp>
      <p:sp>
        <p:nvSpPr>
          <p:cNvPr id="26" name="Rectangle 25">
            <a:extLst>
              <a:ext uri="{FF2B5EF4-FFF2-40B4-BE49-F238E27FC236}">
                <a16:creationId xmlns:a16="http://schemas.microsoft.com/office/drawing/2014/main" id="{8B9A9AB6-DA46-B7E3-F0E2-1BE741A5915A}"/>
              </a:ext>
            </a:extLst>
          </p:cNvPr>
          <p:cNvSpPr/>
          <p:nvPr/>
        </p:nvSpPr>
        <p:spPr>
          <a:xfrm>
            <a:off x="7262925" y="3239164"/>
            <a:ext cx="1080000" cy="28879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Dependencies</a:t>
            </a:r>
          </a:p>
        </p:txBody>
      </p:sp>
      <p:sp>
        <p:nvSpPr>
          <p:cNvPr id="27" name="Rectangle 26">
            <a:extLst>
              <a:ext uri="{FF2B5EF4-FFF2-40B4-BE49-F238E27FC236}">
                <a16:creationId xmlns:a16="http://schemas.microsoft.com/office/drawing/2014/main" id="{4037C194-105A-1009-3BC6-7E59AEA6D236}"/>
              </a:ext>
            </a:extLst>
          </p:cNvPr>
          <p:cNvSpPr/>
          <p:nvPr/>
        </p:nvSpPr>
        <p:spPr>
          <a:xfrm>
            <a:off x="7262925" y="3648601"/>
            <a:ext cx="1080000" cy="28879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Team structure</a:t>
            </a:r>
          </a:p>
        </p:txBody>
      </p:sp>
      <p:sp>
        <p:nvSpPr>
          <p:cNvPr id="28" name="Rectangle 27">
            <a:extLst>
              <a:ext uri="{FF2B5EF4-FFF2-40B4-BE49-F238E27FC236}">
                <a16:creationId xmlns:a16="http://schemas.microsoft.com/office/drawing/2014/main" id="{48969A79-1772-380D-D37C-135185F5B80F}"/>
              </a:ext>
            </a:extLst>
          </p:cNvPr>
          <p:cNvSpPr/>
          <p:nvPr/>
        </p:nvSpPr>
        <p:spPr>
          <a:xfrm>
            <a:off x="7262925" y="4058038"/>
            <a:ext cx="1080000" cy="28879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Cost estimates</a:t>
            </a:r>
          </a:p>
        </p:txBody>
      </p:sp>
      <p:sp>
        <p:nvSpPr>
          <p:cNvPr id="29" name="Rectangle 28">
            <a:extLst>
              <a:ext uri="{FF2B5EF4-FFF2-40B4-BE49-F238E27FC236}">
                <a16:creationId xmlns:a16="http://schemas.microsoft.com/office/drawing/2014/main" id="{D3EC5408-D8F0-2F4C-DAD2-3E500EDD3ED8}"/>
              </a:ext>
            </a:extLst>
          </p:cNvPr>
          <p:cNvSpPr/>
          <p:nvPr/>
        </p:nvSpPr>
        <p:spPr>
          <a:xfrm>
            <a:off x="3735680" y="3971773"/>
            <a:ext cx="1987852" cy="28879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Self-hosted applications / integrations</a:t>
            </a:r>
          </a:p>
        </p:txBody>
      </p:sp>
      <p:sp>
        <p:nvSpPr>
          <p:cNvPr id="30" name="Arrow: Right 29">
            <a:extLst>
              <a:ext uri="{FF2B5EF4-FFF2-40B4-BE49-F238E27FC236}">
                <a16:creationId xmlns:a16="http://schemas.microsoft.com/office/drawing/2014/main" id="{1824AB0D-9AAF-3C81-5B45-F480290D32F8}"/>
              </a:ext>
            </a:extLst>
          </p:cNvPr>
          <p:cNvSpPr/>
          <p:nvPr/>
        </p:nvSpPr>
        <p:spPr>
          <a:xfrm>
            <a:off x="5859887" y="2394713"/>
            <a:ext cx="878094" cy="963753"/>
          </a:xfrm>
          <a:prstGeom prst="right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Outcome</a:t>
            </a:r>
          </a:p>
        </p:txBody>
      </p:sp>
      <p:sp>
        <p:nvSpPr>
          <p:cNvPr id="31" name="Title 1">
            <a:extLst>
              <a:ext uri="{FF2B5EF4-FFF2-40B4-BE49-F238E27FC236}">
                <a16:creationId xmlns:a16="http://schemas.microsoft.com/office/drawing/2014/main" id="{52F37DB1-1384-5F07-FDCC-315B11EA63A4}"/>
              </a:ext>
            </a:extLst>
          </p:cNvPr>
          <p:cNvSpPr>
            <a:spLocks noGrp="1"/>
          </p:cNvSpPr>
          <p:nvPr>
            <p:ph type="title"/>
          </p:nvPr>
        </p:nvSpPr>
        <p:spPr>
          <a:xfrm>
            <a:off x="978102" y="630238"/>
            <a:ext cx="7185713" cy="470898"/>
          </a:xfrm>
        </p:spPr>
        <p:txBody>
          <a:bodyPr/>
          <a:lstStyle/>
          <a:p>
            <a:r>
              <a:rPr lang="en-GB"/>
              <a:t>Business and non-functional analysis</a:t>
            </a:r>
            <a:br>
              <a:rPr lang="en-GB"/>
            </a:br>
            <a:r>
              <a:rPr lang="en-GB" sz="1400" b="0"/>
              <a:t>Building roadmap and target delivery plan</a:t>
            </a:r>
          </a:p>
        </p:txBody>
      </p:sp>
      <p:sp>
        <p:nvSpPr>
          <p:cNvPr id="32" name="Rectangle 31">
            <a:extLst>
              <a:ext uri="{FF2B5EF4-FFF2-40B4-BE49-F238E27FC236}">
                <a16:creationId xmlns:a16="http://schemas.microsoft.com/office/drawing/2014/main" id="{97084561-63CB-9787-F8D5-1E918B337661}"/>
              </a:ext>
            </a:extLst>
          </p:cNvPr>
          <p:cNvSpPr/>
          <p:nvPr/>
        </p:nvSpPr>
        <p:spPr>
          <a:xfrm>
            <a:off x="7262925" y="4467475"/>
            <a:ext cx="1080000" cy="28879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en-GB" sz="800">
                <a:solidFill>
                  <a:schemeClr val="bg1"/>
                </a:solidFill>
              </a:rPr>
              <a:t>Ways of Working / Governance</a:t>
            </a:r>
          </a:p>
        </p:txBody>
      </p:sp>
    </p:spTree>
    <p:extLst>
      <p:ext uri="{BB962C8B-B14F-4D97-AF65-F5344CB8AC3E}">
        <p14:creationId xmlns:p14="http://schemas.microsoft.com/office/powerpoint/2010/main" val="419831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blue and pink background&#10;&#10;Description automatically generated">
            <a:extLst>
              <a:ext uri="{FF2B5EF4-FFF2-40B4-BE49-F238E27FC236}">
                <a16:creationId xmlns:a16="http://schemas.microsoft.com/office/drawing/2014/main" id="{2C6F887F-8892-3248-10C4-F923A3D2BFC9}"/>
              </a:ext>
            </a:extLst>
          </p:cNvPr>
          <p:cNvPicPr>
            <a:picLocks noChangeAspect="1"/>
          </p:cNvPicPr>
          <p:nvPr>
            <p:custDataLst>
              <p:tags r:id="rId1"/>
            </p:custDataLst>
          </p:nvPr>
        </p:nvPicPr>
        <p:blipFill>
          <a:blip r:embed="rId3"/>
          <a:stretch>
            <a:fillRect/>
          </a:stretch>
        </p:blipFill>
        <p:spPr>
          <a:xfrm>
            <a:off x="196597" y="450529"/>
            <a:ext cx="8757280" cy="4511325"/>
          </a:xfrm>
          <a:prstGeom prst="rect">
            <a:avLst/>
          </a:prstGeom>
        </p:spPr>
      </p:pic>
      <p:sp>
        <p:nvSpPr>
          <p:cNvPr id="2" name="Title 1">
            <a:extLst>
              <a:ext uri="{FF2B5EF4-FFF2-40B4-BE49-F238E27FC236}">
                <a16:creationId xmlns:a16="http://schemas.microsoft.com/office/drawing/2014/main" id="{8B250462-922E-BA6C-7D44-7617E369650E}"/>
              </a:ext>
            </a:extLst>
          </p:cNvPr>
          <p:cNvSpPr>
            <a:spLocks noGrp="1"/>
          </p:cNvSpPr>
          <p:nvPr>
            <p:ph type="title"/>
          </p:nvPr>
        </p:nvSpPr>
        <p:spPr/>
        <p:txBody>
          <a:bodyPr/>
          <a:lstStyle/>
          <a:p>
            <a:r>
              <a:rPr lang="en-US">
                <a:latin typeface="+mj-lt"/>
              </a:rPr>
              <a:t>Architecture, designs &amp; frameworks</a:t>
            </a:r>
            <a:endParaRPr lang="en-DE">
              <a:latin typeface="+mj-lt"/>
            </a:endParaRPr>
          </a:p>
        </p:txBody>
      </p:sp>
      <p:sp>
        <p:nvSpPr>
          <p:cNvPr id="4" name="Text Placeholder 3">
            <a:extLst>
              <a:ext uri="{FF2B5EF4-FFF2-40B4-BE49-F238E27FC236}">
                <a16:creationId xmlns:a16="http://schemas.microsoft.com/office/drawing/2014/main" id="{ADD0C817-597C-C293-A8CF-C3A71B611CBC}"/>
              </a:ext>
            </a:extLst>
          </p:cNvPr>
          <p:cNvSpPr>
            <a:spLocks noGrp="1"/>
          </p:cNvSpPr>
          <p:nvPr>
            <p:ph type="body" sz="quarter" idx="12"/>
          </p:nvPr>
        </p:nvSpPr>
        <p:spPr/>
        <p:txBody>
          <a:bodyPr/>
          <a:lstStyle/>
          <a:p>
            <a:endParaRPr lang="en-DE"/>
          </a:p>
        </p:txBody>
      </p:sp>
      <p:sp>
        <p:nvSpPr>
          <p:cNvPr id="5" name="Footer Placeholder 4">
            <a:extLst>
              <a:ext uri="{FF2B5EF4-FFF2-40B4-BE49-F238E27FC236}">
                <a16:creationId xmlns:a16="http://schemas.microsoft.com/office/drawing/2014/main" id="{A9F0F6B3-A98A-2D87-7843-E31AA8FEE972}"/>
              </a:ext>
            </a:extLst>
          </p:cNvPr>
          <p:cNvSpPr>
            <a:spLocks noGrp="1"/>
          </p:cNvSpPr>
          <p:nvPr>
            <p:ph type="ftr" sz="quarter" idx="13"/>
          </p:nvPr>
        </p:nvSpPr>
        <p:spPr/>
        <p:txBody>
          <a:bodyPr/>
          <a:lstStyle/>
          <a:p>
            <a:r>
              <a:rPr lang="en-GB"/>
              <a:t>Type here if  add info needed  for every slide</a:t>
            </a:r>
          </a:p>
        </p:txBody>
      </p:sp>
      <p:sp>
        <p:nvSpPr>
          <p:cNvPr id="6" name="Date Placeholder 5">
            <a:extLst>
              <a:ext uri="{FF2B5EF4-FFF2-40B4-BE49-F238E27FC236}">
                <a16:creationId xmlns:a16="http://schemas.microsoft.com/office/drawing/2014/main" id="{184EEF39-FBBC-2B22-5CA6-E15DA39B69D1}"/>
              </a:ext>
            </a:extLst>
          </p:cNvPr>
          <p:cNvSpPr>
            <a:spLocks noGrp="1"/>
          </p:cNvSpPr>
          <p:nvPr>
            <p:ph type="dt" sz="half" idx="2"/>
          </p:nvPr>
        </p:nvSpPr>
        <p:spPr/>
        <p:txBody>
          <a:bodyPr/>
          <a:lstStyle/>
          <a:p>
            <a:pPr defTabSz="685800"/>
            <a:fld id="{A07A4FF8-07D2-4673-879B-124D2989777A}" type="datetime4">
              <a:rPr lang="en-GB" smtClean="0"/>
              <a:pPr defTabSz="685800"/>
              <a:t>11 January 2026</a:t>
            </a:fld>
            <a:endParaRPr lang="en-GB"/>
          </a:p>
        </p:txBody>
      </p:sp>
      <p:sp>
        <p:nvSpPr>
          <p:cNvPr id="7" name="Rechteck 11">
            <a:extLst>
              <a:ext uri="{FF2B5EF4-FFF2-40B4-BE49-F238E27FC236}">
                <a16:creationId xmlns:a16="http://schemas.microsoft.com/office/drawing/2014/main" id="{2FC030DE-EC87-F6BC-C6E7-60E978C63A2A}"/>
              </a:ext>
            </a:extLst>
          </p:cNvPr>
          <p:cNvSpPr/>
          <p:nvPr/>
        </p:nvSpPr>
        <p:spPr>
          <a:xfrm>
            <a:off x="963439" y="1252644"/>
            <a:ext cx="1368000" cy="612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algn="ctr">
              <a:spcBef>
                <a:spcPts val="0"/>
              </a:spcBef>
              <a:spcAft>
                <a:spcPts val="0"/>
              </a:spcAft>
            </a:pPr>
            <a:r>
              <a:rPr lang="en-US" sz="1000"/>
              <a:t>Customer Experience Framework</a:t>
            </a:r>
          </a:p>
        </p:txBody>
      </p:sp>
      <p:sp>
        <p:nvSpPr>
          <p:cNvPr id="8" name="Rechteck 11">
            <a:extLst>
              <a:ext uri="{FF2B5EF4-FFF2-40B4-BE49-F238E27FC236}">
                <a16:creationId xmlns:a16="http://schemas.microsoft.com/office/drawing/2014/main" id="{E2207EF7-1EBE-6098-DE77-89EB3C094475}"/>
              </a:ext>
            </a:extLst>
          </p:cNvPr>
          <p:cNvSpPr/>
          <p:nvPr/>
        </p:nvSpPr>
        <p:spPr>
          <a:xfrm>
            <a:off x="6814274" y="1252644"/>
            <a:ext cx="1368000" cy="612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algn="ctr">
              <a:spcBef>
                <a:spcPts val="0"/>
              </a:spcBef>
              <a:spcAft>
                <a:spcPts val="0"/>
              </a:spcAft>
            </a:pPr>
            <a:r>
              <a:rPr lang="en-US" sz="1000"/>
              <a:t>Domain-Driven Designs</a:t>
            </a:r>
          </a:p>
        </p:txBody>
      </p:sp>
      <p:sp>
        <p:nvSpPr>
          <p:cNvPr id="9" name="Rechteck 11">
            <a:extLst>
              <a:ext uri="{FF2B5EF4-FFF2-40B4-BE49-F238E27FC236}">
                <a16:creationId xmlns:a16="http://schemas.microsoft.com/office/drawing/2014/main" id="{F08D0273-E449-EC63-80B6-740486E60693}"/>
              </a:ext>
            </a:extLst>
          </p:cNvPr>
          <p:cNvSpPr/>
          <p:nvPr/>
        </p:nvSpPr>
        <p:spPr>
          <a:xfrm>
            <a:off x="5351566" y="1252644"/>
            <a:ext cx="1368000" cy="612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algn="ctr">
              <a:spcBef>
                <a:spcPts val="0"/>
              </a:spcBef>
              <a:spcAft>
                <a:spcPts val="0"/>
              </a:spcAft>
            </a:pPr>
            <a:r>
              <a:rPr lang="en-US" sz="1000"/>
              <a:t>Microservices Architecture</a:t>
            </a:r>
          </a:p>
        </p:txBody>
      </p:sp>
      <p:sp>
        <p:nvSpPr>
          <p:cNvPr id="10" name="Rechteck 11">
            <a:extLst>
              <a:ext uri="{FF2B5EF4-FFF2-40B4-BE49-F238E27FC236}">
                <a16:creationId xmlns:a16="http://schemas.microsoft.com/office/drawing/2014/main" id="{5867296A-EBE5-EC05-2F7D-4DD990F4F9CD}"/>
              </a:ext>
            </a:extLst>
          </p:cNvPr>
          <p:cNvSpPr/>
          <p:nvPr/>
        </p:nvSpPr>
        <p:spPr>
          <a:xfrm>
            <a:off x="3888857" y="1252644"/>
            <a:ext cx="1368000" cy="612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algn="ctr">
              <a:spcBef>
                <a:spcPts val="0"/>
              </a:spcBef>
              <a:spcAft>
                <a:spcPts val="0"/>
              </a:spcAft>
            </a:pPr>
            <a:r>
              <a:rPr lang="en-US" sz="1000"/>
              <a:t>Micro-Frontend Architecture</a:t>
            </a:r>
          </a:p>
        </p:txBody>
      </p:sp>
      <p:sp>
        <p:nvSpPr>
          <p:cNvPr id="11" name="Rechteck 11">
            <a:extLst>
              <a:ext uri="{FF2B5EF4-FFF2-40B4-BE49-F238E27FC236}">
                <a16:creationId xmlns:a16="http://schemas.microsoft.com/office/drawing/2014/main" id="{8026BC07-BDB5-692F-5B49-D6739172F706}"/>
              </a:ext>
            </a:extLst>
          </p:cNvPr>
          <p:cNvSpPr/>
          <p:nvPr/>
        </p:nvSpPr>
        <p:spPr>
          <a:xfrm>
            <a:off x="963439" y="1940471"/>
            <a:ext cx="1368000" cy="612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algn="ctr">
              <a:spcBef>
                <a:spcPts val="0"/>
              </a:spcBef>
              <a:spcAft>
                <a:spcPts val="0"/>
              </a:spcAft>
            </a:pPr>
            <a:r>
              <a:rPr lang="en-US" sz="1000"/>
              <a:t>Event-Driven Architecture</a:t>
            </a:r>
          </a:p>
        </p:txBody>
      </p:sp>
      <p:sp>
        <p:nvSpPr>
          <p:cNvPr id="12" name="Rechteck 11">
            <a:extLst>
              <a:ext uri="{FF2B5EF4-FFF2-40B4-BE49-F238E27FC236}">
                <a16:creationId xmlns:a16="http://schemas.microsoft.com/office/drawing/2014/main" id="{4124D583-E945-F845-71C2-53FA13ABA4FE}"/>
              </a:ext>
            </a:extLst>
          </p:cNvPr>
          <p:cNvSpPr/>
          <p:nvPr/>
        </p:nvSpPr>
        <p:spPr>
          <a:xfrm>
            <a:off x="2426148" y="1940471"/>
            <a:ext cx="1368000" cy="612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algn="ctr">
              <a:spcBef>
                <a:spcPts val="0"/>
              </a:spcBef>
              <a:spcAft>
                <a:spcPts val="0"/>
              </a:spcAft>
            </a:pPr>
            <a:r>
              <a:rPr lang="en-US" sz="1000"/>
              <a:t>Cloud-Native Architecture</a:t>
            </a:r>
          </a:p>
        </p:txBody>
      </p:sp>
      <p:sp>
        <p:nvSpPr>
          <p:cNvPr id="13" name="Rechteck 11">
            <a:extLst>
              <a:ext uri="{FF2B5EF4-FFF2-40B4-BE49-F238E27FC236}">
                <a16:creationId xmlns:a16="http://schemas.microsoft.com/office/drawing/2014/main" id="{4A8AB3BE-7041-AE35-E9F9-8DA802DE84BF}"/>
              </a:ext>
            </a:extLst>
          </p:cNvPr>
          <p:cNvSpPr/>
          <p:nvPr/>
        </p:nvSpPr>
        <p:spPr>
          <a:xfrm>
            <a:off x="6814274" y="1940471"/>
            <a:ext cx="1368000" cy="612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algn="ctr">
              <a:spcBef>
                <a:spcPts val="0"/>
              </a:spcBef>
              <a:spcAft>
                <a:spcPts val="0"/>
              </a:spcAft>
            </a:pPr>
            <a:r>
              <a:rPr lang="en-US" sz="1000"/>
              <a:t>Agile &amp; DevOps Implementations</a:t>
            </a:r>
          </a:p>
        </p:txBody>
      </p:sp>
      <p:sp>
        <p:nvSpPr>
          <p:cNvPr id="14" name="Rechteck 11">
            <a:extLst>
              <a:ext uri="{FF2B5EF4-FFF2-40B4-BE49-F238E27FC236}">
                <a16:creationId xmlns:a16="http://schemas.microsoft.com/office/drawing/2014/main" id="{0C8EEC84-F3C2-B380-7EF9-C67E942B17E6}"/>
              </a:ext>
            </a:extLst>
          </p:cNvPr>
          <p:cNvSpPr/>
          <p:nvPr/>
        </p:nvSpPr>
        <p:spPr>
          <a:xfrm>
            <a:off x="5351566" y="1940471"/>
            <a:ext cx="1368000" cy="612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algn="ctr">
              <a:spcBef>
                <a:spcPts val="0"/>
              </a:spcBef>
              <a:spcAft>
                <a:spcPts val="0"/>
              </a:spcAft>
            </a:pPr>
            <a:r>
              <a:rPr lang="en-US" sz="1000"/>
              <a:t>Automated Testing Framework</a:t>
            </a:r>
          </a:p>
        </p:txBody>
      </p:sp>
      <p:sp>
        <p:nvSpPr>
          <p:cNvPr id="15" name="Rechteck 11">
            <a:extLst>
              <a:ext uri="{FF2B5EF4-FFF2-40B4-BE49-F238E27FC236}">
                <a16:creationId xmlns:a16="http://schemas.microsoft.com/office/drawing/2014/main" id="{F9EBA8DC-1FB7-D47A-DF92-8133DDD652CB}"/>
              </a:ext>
            </a:extLst>
          </p:cNvPr>
          <p:cNvSpPr/>
          <p:nvPr/>
        </p:nvSpPr>
        <p:spPr>
          <a:xfrm>
            <a:off x="2426148" y="1252644"/>
            <a:ext cx="1368000" cy="612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algn="ctr">
              <a:spcBef>
                <a:spcPts val="0"/>
              </a:spcBef>
              <a:spcAft>
                <a:spcPts val="0"/>
              </a:spcAft>
            </a:pPr>
            <a:r>
              <a:rPr lang="en-US" sz="1000"/>
              <a:t>Omni-Channel Design</a:t>
            </a:r>
          </a:p>
        </p:txBody>
      </p:sp>
      <p:sp>
        <p:nvSpPr>
          <p:cNvPr id="16" name="TextBox 15">
            <a:extLst>
              <a:ext uri="{FF2B5EF4-FFF2-40B4-BE49-F238E27FC236}">
                <a16:creationId xmlns:a16="http://schemas.microsoft.com/office/drawing/2014/main" id="{3C35CBD9-153C-8EF9-4E0A-EC2604109EDD}"/>
              </a:ext>
            </a:extLst>
          </p:cNvPr>
          <p:cNvSpPr txBox="1"/>
          <p:nvPr/>
        </p:nvSpPr>
        <p:spPr>
          <a:xfrm>
            <a:off x="989937" y="2782654"/>
            <a:ext cx="4855464" cy="246221"/>
          </a:xfrm>
          <a:prstGeom prst="rect">
            <a:avLst/>
          </a:prstGeom>
          <a:noFill/>
        </p:spPr>
        <p:txBody>
          <a:bodyPr wrap="square">
            <a:spAutoFit/>
          </a:bodyPr>
          <a:lstStyle/>
          <a:p>
            <a:pPr marL="0">
              <a:spcBef>
                <a:spcPts val="0"/>
              </a:spcBef>
              <a:spcAft>
                <a:spcPts val="0"/>
              </a:spcAft>
            </a:pPr>
            <a:r>
              <a:rPr lang="en-US" sz="1000" b="1">
                <a:solidFill>
                  <a:srgbClr val="EC628B"/>
                </a:solidFill>
              </a:rPr>
              <a:t>Enabling non-functional requirements:</a:t>
            </a:r>
          </a:p>
        </p:txBody>
      </p:sp>
      <p:sp>
        <p:nvSpPr>
          <p:cNvPr id="17" name="Rechteck 11">
            <a:extLst>
              <a:ext uri="{FF2B5EF4-FFF2-40B4-BE49-F238E27FC236}">
                <a16:creationId xmlns:a16="http://schemas.microsoft.com/office/drawing/2014/main" id="{FC8A970D-3595-FAE3-CEF5-8009F726A47A}"/>
              </a:ext>
            </a:extLst>
          </p:cNvPr>
          <p:cNvSpPr/>
          <p:nvPr/>
        </p:nvSpPr>
        <p:spPr>
          <a:xfrm>
            <a:off x="994558" y="3149012"/>
            <a:ext cx="1584000" cy="720000"/>
          </a:xfrm>
          <a:prstGeom prst="rect">
            <a:avLst/>
          </a:prstGeom>
          <a:solidFill>
            <a:srgbClr val="AAC8E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b"/>
          <a:lstStyle/>
          <a:p>
            <a:pPr marL="0" indent="0" algn="ctr">
              <a:spcBef>
                <a:spcPts val="0"/>
              </a:spcBef>
              <a:spcAft>
                <a:spcPts val="0"/>
              </a:spcAft>
              <a:buNone/>
            </a:pPr>
            <a:r>
              <a:rPr lang="en-US" sz="1000">
                <a:solidFill>
                  <a:schemeClr val="tx1"/>
                </a:solidFill>
              </a:rPr>
              <a:t>User Experience</a:t>
            </a:r>
          </a:p>
        </p:txBody>
      </p:sp>
      <p:sp>
        <p:nvSpPr>
          <p:cNvPr id="18" name="Rechteck 11">
            <a:extLst>
              <a:ext uri="{FF2B5EF4-FFF2-40B4-BE49-F238E27FC236}">
                <a16:creationId xmlns:a16="http://schemas.microsoft.com/office/drawing/2014/main" id="{3D279D3D-BD62-3AA9-0A64-55DA4A227EAE}"/>
              </a:ext>
            </a:extLst>
          </p:cNvPr>
          <p:cNvSpPr/>
          <p:nvPr/>
        </p:nvSpPr>
        <p:spPr>
          <a:xfrm>
            <a:off x="2860255" y="3149012"/>
            <a:ext cx="1584000" cy="720000"/>
          </a:xfrm>
          <a:prstGeom prst="rect">
            <a:avLst/>
          </a:prstGeom>
          <a:solidFill>
            <a:srgbClr val="AAC8E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b"/>
          <a:lstStyle/>
          <a:p>
            <a:pPr marL="0" algn="ctr">
              <a:spcBef>
                <a:spcPts val="0"/>
              </a:spcBef>
              <a:spcAft>
                <a:spcPts val="0"/>
              </a:spcAft>
            </a:pPr>
            <a:r>
              <a:rPr lang="en-US" sz="1000">
                <a:solidFill>
                  <a:schemeClr val="tx1"/>
                </a:solidFill>
              </a:rPr>
              <a:t>Scalable</a:t>
            </a:r>
          </a:p>
        </p:txBody>
      </p:sp>
      <p:sp>
        <p:nvSpPr>
          <p:cNvPr id="19" name="Rechteck 11">
            <a:extLst>
              <a:ext uri="{FF2B5EF4-FFF2-40B4-BE49-F238E27FC236}">
                <a16:creationId xmlns:a16="http://schemas.microsoft.com/office/drawing/2014/main" id="{B235E1D4-246A-111D-EE6B-5A68C6196079}"/>
              </a:ext>
            </a:extLst>
          </p:cNvPr>
          <p:cNvSpPr/>
          <p:nvPr/>
        </p:nvSpPr>
        <p:spPr>
          <a:xfrm>
            <a:off x="4725952" y="3149012"/>
            <a:ext cx="1584000" cy="720000"/>
          </a:xfrm>
          <a:prstGeom prst="rect">
            <a:avLst/>
          </a:prstGeom>
          <a:solidFill>
            <a:srgbClr val="AAC8E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b"/>
          <a:lstStyle/>
          <a:p>
            <a:pPr algn="ctr"/>
            <a:r>
              <a:rPr lang="en-US" sz="1000">
                <a:solidFill>
                  <a:schemeClr val="tx1"/>
                </a:solidFill>
              </a:rPr>
              <a:t>Secure</a:t>
            </a:r>
          </a:p>
        </p:txBody>
      </p:sp>
      <p:sp>
        <p:nvSpPr>
          <p:cNvPr id="20" name="Rechteck 11">
            <a:extLst>
              <a:ext uri="{FF2B5EF4-FFF2-40B4-BE49-F238E27FC236}">
                <a16:creationId xmlns:a16="http://schemas.microsoft.com/office/drawing/2014/main" id="{1EA1BC20-D6E6-A058-346C-9D353A295466}"/>
              </a:ext>
            </a:extLst>
          </p:cNvPr>
          <p:cNvSpPr/>
          <p:nvPr/>
        </p:nvSpPr>
        <p:spPr>
          <a:xfrm>
            <a:off x="6598274" y="3149012"/>
            <a:ext cx="1584000" cy="720000"/>
          </a:xfrm>
          <a:prstGeom prst="rect">
            <a:avLst/>
          </a:prstGeom>
          <a:solidFill>
            <a:srgbClr val="AAC8E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b"/>
          <a:lstStyle/>
          <a:p>
            <a:pPr algn="ctr"/>
            <a:r>
              <a:rPr lang="en-US" sz="1000">
                <a:solidFill>
                  <a:schemeClr val="tx1"/>
                </a:solidFill>
              </a:rPr>
              <a:t>Highly Available </a:t>
            </a:r>
          </a:p>
        </p:txBody>
      </p:sp>
      <p:sp>
        <p:nvSpPr>
          <p:cNvPr id="21" name="Rechteck 11">
            <a:extLst>
              <a:ext uri="{FF2B5EF4-FFF2-40B4-BE49-F238E27FC236}">
                <a16:creationId xmlns:a16="http://schemas.microsoft.com/office/drawing/2014/main" id="{E40C0B73-6EDD-EC18-0C3A-D69502E62437}"/>
              </a:ext>
            </a:extLst>
          </p:cNvPr>
          <p:cNvSpPr/>
          <p:nvPr/>
        </p:nvSpPr>
        <p:spPr>
          <a:xfrm>
            <a:off x="994558" y="3997810"/>
            <a:ext cx="1584000" cy="720000"/>
          </a:xfrm>
          <a:prstGeom prst="rect">
            <a:avLst/>
          </a:prstGeom>
          <a:solidFill>
            <a:srgbClr val="AAC8E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b"/>
          <a:lstStyle/>
          <a:p>
            <a:pPr algn="ctr"/>
            <a:r>
              <a:rPr lang="en-US" sz="1000">
                <a:solidFill>
                  <a:schemeClr val="tx1"/>
                </a:solidFill>
              </a:rPr>
              <a:t>Fault Tolerant</a:t>
            </a:r>
          </a:p>
        </p:txBody>
      </p:sp>
      <p:sp>
        <p:nvSpPr>
          <p:cNvPr id="22" name="Rechteck 11">
            <a:extLst>
              <a:ext uri="{FF2B5EF4-FFF2-40B4-BE49-F238E27FC236}">
                <a16:creationId xmlns:a16="http://schemas.microsoft.com/office/drawing/2014/main" id="{A6173458-2FFB-9B2E-52D3-7D89EB4CFA5A}"/>
              </a:ext>
            </a:extLst>
          </p:cNvPr>
          <p:cNvSpPr/>
          <p:nvPr/>
        </p:nvSpPr>
        <p:spPr>
          <a:xfrm>
            <a:off x="2862463" y="3997810"/>
            <a:ext cx="1584000" cy="720000"/>
          </a:xfrm>
          <a:prstGeom prst="rect">
            <a:avLst/>
          </a:prstGeom>
          <a:solidFill>
            <a:srgbClr val="AAC8E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b"/>
          <a:lstStyle/>
          <a:p>
            <a:pPr algn="ctr"/>
            <a:r>
              <a:rPr lang="en-US" sz="1000">
                <a:solidFill>
                  <a:schemeClr val="tx1"/>
                </a:solidFill>
              </a:rPr>
              <a:t>Data Integrity</a:t>
            </a:r>
          </a:p>
        </p:txBody>
      </p:sp>
      <p:sp>
        <p:nvSpPr>
          <p:cNvPr id="23" name="Rechteck 11">
            <a:extLst>
              <a:ext uri="{FF2B5EF4-FFF2-40B4-BE49-F238E27FC236}">
                <a16:creationId xmlns:a16="http://schemas.microsoft.com/office/drawing/2014/main" id="{C0DC407F-7DAF-D00B-92CA-87DE19A8F949}"/>
              </a:ext>
            </a:extLst>
          </p:cNvPr>
          <p:cNvSpPr/>
          <p:nvPr/>
        </p:nvSpPr>
        <p:spPr>
          <a:xfrm>
            <a:off x="4730368" y="3997810"/>
            <a:ext cx="1584000" cy="720000"/>
          </a:xfrm>
          <a:prstGeom prst="rect">
            <a:avLst/>
          </a:prstGeom>
          <a:solidFill>
            <a:srgbClr val="AAC8E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b"/>
          <a:lstStyle/>
          <a:p>
            <a:pPr algn="ctr"/>
            <a:r>
              <a:rPr lang="en-US" sz="1000">
                <a:solidFill>
                  <a:schemeClr val="tx1"/>
                </a:solidFill>
              </a:rPr>
              <a:t>Real-Time Data Availability</a:t>
            </a:r>
          </a:p>
        </p:txBody>
      </p:sp>
      <p:sp>
        <p:nvSpPr>
          <p:cNvPr id="24" name="Rechteck 11">
            <a:extLst>
              <a:ext uri="{FF2B5EF4-FFF2-40B4-BE49-F238E27FC236}">
                <a16:creationId xmlns:a16="http://schemas.microsoft.com/office/drawing/2014/main" id="{4D7D03E5-6C60-AF90-572D-F4C0F776F1FF}"/>
              </a:ext>
            </a:extLst>
          </p:cNvPr>
          <p:cNvSpPr/>
          <p:nvPr/>
        </p:nvSpPr>
        <p:spPr>
          <a:xfrm>
            <a:off x="6598274" y="3997810"/>
            <a:ext cx="1584000" cy="720000"/>
          </a:xfrm>
          <a:prstGeom prst="rect">
            <a:avLst/>
          </a:prstGeom>
          <a:solidFill>
            <a:srgbClr val="AAC8E6"/>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b"/>
          <a:lstStyle/>
          <a:p>
            <a:pPr algn="ctr"/>
            <a:r>
              <a:rPr lang="en-US" sz="1000">
                <a:solidFill>
                  <a:schemeClr val="tx1"/>
                </a:solidFill>
              </a:rPr>
              <a:t>Highly Concurrent</a:t>
            </a:r>
          </a:p>
        </p:txBody>
      </p:sp>
      <p:sp>
        <p:nvSpPr>
          <p:cNvPr id="25" name="Freihandform: Form 148">
            <a:extLst>
              <a:ext uri="{FF2B5EF4-FFF2-40B4-BE49-F238E27FC236}">
                <a16:creationId xmlns:a16="http://schemas.microsoft.com/office/drawing/2014/main" id="{CC72F996-72DC-88A0-2ED4-A37C4F5ADB22}"/>
              </a:ext>
            </a:extLst>
          </p:cNvPr>
          <p:cNvSpPr>
            <a:spLocks noChangeAspect="1"/>
          </p:cNvSpPr>
          <p:nvPr/>
        </p:nvSpPr>
        <p:spPr>
          <a:xfrm>
            <a:off x="1606558" y="3219167"/>
            <a:ext cx="360000" cy="360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a:blip r:embed="rId4"/>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sp>
        <p:nvSpPr>
          <p:cNvPr id="26" name="Freihandform: Form 121">
            <a:extLst>
              <a:ext uri="{FF2B5EF4-FFF2-40B4-BE49-F238E27FC236}">
                <a16:creationId xmlns:a16="http://schemas.microsoft.com/office/drawing/2014/main" id="{36BE987F-D032-7DB6-7F4A-1241D1678CE1}"/>
              </a:ext>
            </a:extLst>
          </p:cNvPr>
          <p:cNvSpPr>
            <a:spLocks noChangeAspect="1"/>
          </p:cNvSpPr>
          <p:nvPr/>
        </p:nvSpPr>
        <p:spPr>
          <a:xfrm>
            <a:off x="5353221" y="3225525"/>
            <a:ext cx="360000" cy="360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a:blip r:embed="rId5"/>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sp>
        <p:nvSpPr>
          <p:cNvPr id="27" name="Freihandform: Form 138">
            <a:extLst>
              <a:ext uri="{FF2B5EF4-FFF2-40B4-BE49-F238E27FC236}">
                <a16:creationId xmlns:a16="http://schemas.microsoft.com/office/drawing/2014/main" id="{2BE1A7DE-9336-3A6C-782E-FA76EC236233}"/>
              </a:ext>
            </a:extLst>
          </p:cNvPr>
          <p:cNvSpPr>
            <a:spLocks noChangeAspect="1"/>
          </p:cNvSpPr>
          <p:nvPr/>
        </p:nvSpPr>
        <p:spPr>
          <a:xfrm>
            <a:off x="3472255" y="3225525"/>
            <a:ext cx="360000" cy="360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a:blip r:embed="rId6"/>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sp>
        <p:nvSpPr>
          <p:cNvPr id="28" name="Rechteck 194">
            <a:extLst>
              <a:ext uri="{FF2B5EF4-FFF2-40B4-BE49-F238E27FC236}">
                <a16:creationId xmlns:a16="http://schemas.microsoft.com/office/drawing/2014/main" id="{750FAD25-C99D-CBF7-9261-5D31502E2CE5}"/>
              </a:ext>
            </a:extLst>
          </p:cNvPr>
          <p:cNvSpPr>
            <a:spLocks noChangeAspect="1"/>
          </p:cNvSpPr>
          <p:nvPr/>
        </p:nvSpPr>
        <p:spPr>
          <a:xfrm>
            <a:off x="7210274" y="3225525"/>
            <a:ext cx="360000" cy="360000"/>
          </a:xfrm>
          <a:prstGeom prst="rect">
            <a:avLst/>
          </a:prstGeom>
          <a:blipFill>
            <a:blip r:embed="rId7"/>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a:solidFill>
                <a:schemeClr val="tx1"/>
              </a:solidFill>
            </a:endParaRPr>
          </a:p>
        </p:txBody>
      </p:sp>
      <p:sp>
        <p:nvSpPr>
          <p:cNvPr id="29" name="Rechteck 194">
            <a:extLst>
              <a:ext uri="{FF2B5EF4-FFF2-40B4-BE49-F238E27FC236}">
                <a16:creationId xmlns:a16="http://schemas.microsoft.com/office/drawing/2014/main" id="{9212BBCB-911D-8BA1-44D2-F8911D6E2153}"/>
              </a:ext>
            </a:extLst>
          </p:cNvPr>
          <p:cNvSpPr>
            <a:spLocks noChangeAspect="1"/>
          </p:cNvSpPr>
          <p:nvPr/>
        </p:nvSpPr>
        <p:spPr>
          <a:xfrm>
            <a:off x="1606558" y="4052674"/>
            <a:ext cx="360000" cy="360000"/>
          </a:xfrm>
          <a:prstGeom prst="rect">
            <a:avLst/>
          </a:prstGeom>
          <a:blipFill>
            <a:blip r:embed="rId8"/>
            <a:stretch>
              <a:fillRect/>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a:solidFill>
                <a:schemeClr val="tx1"/>
              </a:solidFill>
            </a:endParaRPr>
          </a:p>
        </p:txBody>
      </p:sp>
      <p:sp>
        <p:nvSpPr>
          <p:cNvPr id="30" name="Freihandform: Form 141">
            <a:extLst>
              <a:ext uri="{FF2B5EF4-FFF2-40B4-BE49-F238E27FC236}">
                <a16:creationId xmlns:a16="http://schemas.microsoft.com/office/drawing/2014/main" id="{11F7A1A9-A993-C637-2D5C-0F7E84D7245B}"/>
              </a:ext>
            </a:extLst>
          </p:cNvPr>
          <p:cNvSpPr>
            <a:spLocks noChangeAspect="1"/>
          </p:cNvSpPr>
          <p:nvPr/>
        </p:nvSpPr>
        <p:spPr>
          <a:xfrm>
            <a:off x="5425221" y="4046563"/>
            <a:ext cx="216000" cy="216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a:blip r:embed="rId9"/>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sp>
        <p:nvSpPr>
          <p:cNvPr id="31" name="Freihandform: Form 152">
            <a:extLst>
              <a:ext uri="{FF2B5EF4-FFF2-40B4-BE49-F238E27FC236}">
                <a16:creationId xmlns:a16="http://schemas.microsoft.com/office/drawing/2014/main" id="{E22E3DB4-79EA-7069-76D0-0EA2F5C46903}"/>
              </a:ext>
            </a:extLst>
          </p:cNvPr>
          <p:cNvSpPr>
            <a:spLocks noChangeAspect="1"/>
          </p:cNvSpPr>
          <p:nvPr/>
        </p:nvSpPr>
        <p:spPr>
          <a:xfrm>
            <a:off x="3472255" y="4052674"/>
            <a:ext cx="360000" cy="360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a:blip r:embed="rId10"/>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sp>
        <p:nvSpPr>
          <p:cNvPr id="32" name="Freihandform: Form 133">
            <a:extLst>
              <a:ext uri="{FF2B5EF4-FFF2-40B4-BE49-F238E27FC236}">
                <a16:creationId xmlns:a16="http://schemas.microsoft.com/office/drawing/2014/main" id="{C1365956-3889-ADCE-D6FD-61AE5FE8BFC4}"/>
              </a:ext>
            </a:extLst>
          </p:cNvPr>
          <p:cNvSpPr>
            <a:spLocks noChangeAspect="1"/>
          </p:cNvSpPr>
          <p:nvPr/>
        </p:nvSpPr>
        <p:spPr>
          <a:xfrm>
            <a:off x="7174274" y="4040569"/>
            <a:ext cx="432000" cy="432000"/>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blipFill>
            <a:blip r:embed="rId11"/>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a:solidFill>
                <a:schemeClr val="dk1"/>
              </a:solidFill>
            </a:endParaRPr>
          </a:p>
        </p:txBody>
      </p:sp>
      <p:sp>
        <p:nvSpPr>
          <p:cNvPr id="33" name="Rechteck 11">
            <a:extLst>
              <a:ext uri="{FF2B5EF4-FFF2-40B4-BE49-F238E27FC236}">
                <a16:creationId xmlns:a16="http://schemas.microsoft.com/office/drawing/2014/main" id="{8578EB3F-9ABF-BA9C-3A4E-848772CED864}"/>
              </a:ext>
            </a:extLst>
          </p:cNvPr>
          <p:cNvSpPr/>
          <p:nvPr/>
        </p:nvSpPr>
        <p:spPr>
          <a:xfrm>
            <a:off x="3888857" y="1940471"/>
            <a:ext cx="1368000" cy="612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08000" tIns="108000" rIns="108000" bIns="108000" rtlCol="0" anchor="ctr"/>
          <a:lstStyle/>
          <a:p>
            <a:pPr marL="0" algn="ctr">
              <a:spcBef>
                <a:spcPts val="0"/>
              </a:spcBef>
              <a:spcAft>
                <a:spcPts val="0"/>
              </a:spcAft>
            </a:pPr>
            <a:r>
              <a:rPr lang="en-US" sz="1000"/>
              <a:t>Contract-First Approach</a:t>
            </a:r>
          </a:p>
        </p:txBody>
      </p:sp>
    </p:spTree>
    <p:extLst>
      <p:ext uri="{BB962C8B-B14F-4D97-AF65-F5344CB8AC3E}">
        <p14:creationId xmlns:p14="http://schemas.microsoft.com/office/powerpoint/2010/main" val="2506466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SP_AGENDA" val="SectionNumber SlideNumber"/>
  <p:tag name="ARTICULATE_SLIDE_COUNT" val="18"/>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FT_PPT_Template_16_9">
  <a:themeElements>
    <a:clrScheme name="GFT_colors">
      <a:dk1>
        <a:srgbClr val="000000"/>
      </a:dk1>
      <a:lt1>
        <a:sysClr val="window" lastClr="FFFFFF"/>
      </a:lt1>
      <a:dk2>
        <a:srgbClr val="4D4D4D"/>
      </a:dk2>
      <a:lt2>
        <a:srgbClr val="EDEDED"/>
      </a:lt2>
      <a:accent1>
        <a:srgbClr val="213E7F"/>
      </a:accent1>
      <a:accent2>
        <a:srgbClr val="0097D9"/>
      </a:accent2>
      <a:accent3>
        <a:srgbClr val="5082BE"/>
      </a:accent3>
      <a:accent4>
        <a:srgbClr val="59BBE6"/>
      </a:accent4>
      <a:accent5>
        <a:srgbClr val="969696"/>
      </a:accent5>
      <a:accent6>
        <a:srgbClr val="B9B9B9"/>
      </a:accent6>
      <a:hlink>
        <a:srgbClr val="0097D9"/>
      </a:hlink>
      <a:folHlink>
        <a:srgbClr val="0097D9"/>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Orange">
      <a:srgbClr val="EC6601"/>
    </a:custClr>
    <a:custClr>
      <a:srgbClr val="FFFFFF"/>
    </a:custClr>
    <a:custClr>
      <a:srgbClr val="FFFFFF"/>
    </a:custClr>
    <a:custClr>
      <a:srgbClr val="FFFFFF"/>
    </a:custClr>
    <a:custClr name="Blue 40%">
      <a:srgbClr val="73ACE1"/>
    </a:custClr>
    <a:custClr name="Light Blue 40%">
      <a:srgbClr val="99D5F0"/>
    </a:custClr>
    <a:custClr>
      <a:srgbClr val="FFFFFF"/>
    </a:custClr>
    <a:custClr>
      <a:srgbClr val="FFFFFF"/>
    </a:custClr>
    <a:custClr>
      <a:srgbClr val="FFFFFF"/>
    </a:custClr>
    <a:custClr name="Red">
      <a:srgbClr val="CC1000"/>
    </a:custClr>
    <a:custClr name="Fresh Berry">
      <a:srgbClr val="B02A87"/>
    </a:custClr>
    <a:custClr>
      <a:srgbClr val="FFFFFF"/>
    </a:custClr>
    <a:custClr>
      <a:srgbClr val="FFFFFF"/>
    </a:custClr>
    <a:custClr>
      <a:srgbClr val="FFFFFF"/>
    </a:custClr>
    <a:custClr name="Blue 25%">
      <a:srgbClr val="AAC8E6"/>
    </a:custClr>
    <a:custClr name="Light Blue 25%">
      <a:srgbClr val="BAE3F5"/>
    </a:custClr>
    <a:custClr>
      <a:srgbClr val="FFFFFF"/>
    </a:custClr>
    <a:custClr>
      <a:srgbClr val="FFFFFF"/>
    </a:custClr>
    <a:custClr>
      <a:srgbClr val="FFFFFF"/>
    </a:custClr>
    <a:custClr name="Yellow">
      <a:srgbClr val="FDC800"/>
    </a:custClr>
    <a:custClr name="Raspberry">
      <a:srgbClr val="EC628B"/>
    </a:custClr>
    <a:custClr>
      <a:srgbClr val="FFFFFF"/>
    </a:custClr>
    <a:custClr>
      <a:srgbClr val="FFFFFF"/>
    </a:custClr>
    <a:custClr>
      <a:srgbClr val="FFFFFF"/>
    </a:custClr>
    <a:custClr name="Background Blue">
      <a:srgbClr val="E1EBF5"/>
    </a:custClr>
    <a:custClr name="Background Light Blue">
      <a:srgbClr val="E3F4FB"/>
    </a:custClr>
    <a:custClr>
      <a:srgbClr val="FFFFFF"/>
    </a:custClr>
    <a:custClr>
      <a:srgbClr val="FFFFFF"/>
    </a:custClr>
    <a:custClr name="ESG Green">
      <a:srgbClr val="A2C617"/>
    </a:custClr>
    <a:custClr name="Green">
      <a:srgbClr val="339C3A"/>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GFT Delivery Model  -  Read-Only" id="{67A7FC5C-F91F-7444-8941-51809A37B70A}" vid="{7657738F-F45B-D640-8D48-A62E11D30908}"/>
    </a:ext>
  </a:extLst>
</a:theme>
</file>

<file path=ppt/theme/theme2.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42737F036A994399202805611E1BA5" ma:contentTypeVersion="7" ma:contentTypeDescription="Create a new document." ma:contentTypeScope="" ma:versionID="5719e575ab30d1c96c47cc3d844ce4ab">
  <xsd:schema xmlns:xsd="http://www.w3.org/2001/XMLSchema" xmlns:xs="http://www.w3.org/2001/XMLSchema" xmlns:p="http://schemas.microsoft.com/office/2006/metadata/properties" xmlns:ns2="0724a524-97c2-4a57-886f-0f271ee81158" targetNamespace="http://schemas.microsoft.com/office/2006/metadata/properties" ma:root="true" ma:fieldsID="bfff14842fa89fd0e255c85c68217438" ns2:_="">
    <xsd:import namespace="0724a524-97c2-4a57-886f-0f271ee811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24a524-97c2-4a57-886f-0f271ee81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03330F-18D3-4C24-9BE2-1766E8ED7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24a524-97c2-4a57-886f-0f271ee811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0A51E4-2E05-4E81-BF25-95A2262F9B4A}">
  <ds:schemaRefs>
    <ds:schemaRef ds:uri="http://schemas.microsoft.com/sharepoint/v3/contenttype/forms"/>
  </ds:schemaRefs>
</ds:datastoreItem>
</file>

<file path=customXml/itemProps3.xml><?xml version="1.0" encoding="utf-8"?>
<ds:datastoreItem xmlns:ds="http://schemas.openxmlformats.org/officeDocument/2006/customXml" ds:itemID="{13CF358B-D261-4C11-8413-BEFE06920C04}">
  <ds:schemaRefs>
    <ds:schemaRef ds:uri="http://purl.org/dc/dcmitype/"/>
    <ds:schemaRef ds:uri="http://www.w3.org/XML/1998/namespace"/>
    <ds:schemaRef ds:uri="0724a524-97c2-4a57-886f-0f271ee81158"/>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TotalTime>
  <Words>3984</Words>
  <Application>Microsoft Macintosh PowerPoint</Application>
  <PresentationFormat>On-screen Show (16:9)</PresentationFormat>
  <Paragraphs>750</Paragraphs>
  <Slides>21</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8" baseType="lpstr">
      <vt:lpstr>Aptos</vt:lpstr>
      <vt:lpstr>Arial</vt:lpstr>
      <vt:lpstr>Calibri</vt:lpstr>
      <vt:lpstr>Geneva</vt:lpstr>
      <vt:lpstr>Wingdings</vt:lpstr>
      <vt:lpstr>GFT_PPT_Template_16_9</vt:lpstr>
      <vt:lpstr>think-cell Folie</vt:lpstr>
      <vt:lpstr>GFT Delivery Model </vt:lpstr>
      <vt:lpstr>Architecture and technology</vt:lpstr>
      <vt:lpstr>Split work according to domains</vt:lpstr>
      <vt:lpstr>PowerPoint Presentation</vt:lpstr>
      <vt:lpstr>Architecture &amp; Way of Working</vt:lpstr>
      <vt:lpstr>Functional architecture – Retail </vt:lpstr>
      <vt:lpstr>Architecture Flow: Preparation, Build&amp;Launch, Post Launch</vt:lpstr>
      <vt:lpstr>Business and non-functional analysis Building roadmap and target delivery plan</vt:lpstr>
      <vt:lpstr>Architecture, designs &amp; frameworks</vt:lpstr>
      <vt:lpstr>GFT can support you end-to-end: Design, Build, Launch &amp; Maintain</vt:lpstr>
      <vt:lpstr>Client Flow: Pre-Launch, Launch, Post Launch</vt:lpstr>
      <vt:lpstr>GFT delivery management, service quality, and assurance</vt:lpstr>
      <vt:lpstr>Joint Delivery Model</vt:lpstr>
      <vt:lpstr>Agile Approach</vt:lpstr>
      <vt:lpstr>GFT Approach for organisation / team structure</vt:lpstr>
      <vt:lpstr>GFT Approach for organisation / team structure</vt:lpstr>
      <vt:lpstr>GFT Approach for organisation / team structure</vt:lpstr>
      <vt:lpstr>Proposed Governance Structure</vt:lpstr>
      <vt:lpstr>PowerPoint Presentation</vt:lpstr>
      <vt:lpstr>“You built it you run it” and GFT 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template</dc:title>
  <dc:creator>Hohnbaum, Katharina</dc:creator>
  <cp:lastModifiedBy>La, Linh</cp:lastModifiedBy>
  <cp:revision>6</cp:revision>
  <dcterms:created xsi:type="dcterms:W3CDTF">2022-06-08T16:08:26Z</dcterms:created>
  <dcterms:modified xsi:type="dcterms:W3CDTF">2026-01-11T09:25:54Z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10F26842-5C4B-49D6-9954-1FF7DA29193C</vt:lpwstr>
  </property>
  <property fmtid="{D5CDD505-2E9C-101B-9397-08002B2CF9AE}" pid="3" name="ArticulatePath">
    <vt:lpwstr>Präsentation3</vt:lpwstr>
  </property>
  <property fmtid="{D5CDD505-2E9C-101B-9397-08002B2CF9AE}" pid="4" name="ContentTypeId">
    <vt:lpwstr>0x0101008E42737F036A994399202805611E1BA5</vt:lpwstr>
  </property>
  <property fmtid="{D5CDD505-2E9C-101B-9397-08002B2CF9AE}" pid="5" name="MediaServiceImageTags">
    <vt:lpwstr/>
  </property>
  <property fmtid="{D5CDD505-2E9C-101B-9397-08002B2CF9AE}" pid="6" name="Order">
    <vt:r8>443900</vt:r8>
  </property>
  <property fmtid="{D5CDD505-2E9C-101B-9397-08002B2CF9AE}" pid="7" name="xd_Signature">
    <vt:bool>false</vt:bool>
  </property>
  <property fmtid="{D5CDD505-2E9C-101B-9397-08002B2CF9AE}" pid="8" name="xd_ProgID">
    <vt:lpwstr/>
  </property>
  <property fmtid="{D5CDD505-2E9C-101B-9397-08002B2CF9AE}" pid="9" name="ComplianceAssetId">
    <vt:lpwstr/>
  </property>
  <property fmtid="{D5CDD505-2E9C-101B-9397-08002B2CF9AE}" pid="10" name="TemplateUrl">
    <vt:lpwstr/>
  </property>
  <property fmtid="{D5CDD505-2E9C-101B-9397-08002B2CF9AE}" pid="11" name="Dowysłania">
    <vt:lpwstr>n/d</vt:lpwstr>
  </property>
  <property fmtid="{D5CDD505-2E9C-101B-9397-08002B2CF9AE}" pid="12" name="_ExtendedDescription">
    <vt:lpwstr/>
  </property>
  <property fmtid="{D5CDD505-2E9C-101B-9397-08002B2CF9AE}" pid="13" name="TriggerFlowInfo">
    <vt:lpwstr/>
  </property>
</Properties>
</file>